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530" r:id="rId2"/>
    <p:sldId id="536" r:id="rId3"/>
    <p:sldId id="535" r:id="rId4"/>
    <p:sldId id="301" r:id="rId5"/>
    <p:sldId id="302" r:id="rId6"/>
    <p:sldId id="306" r:id="rId7"/>
    <p:sldId id="305" r:id="rId8"/>
    <p:sldId id="309" r:id="rId9"/>
    <p:sldId id="527" r:id="rId10"/>
    <p:sldId id="488" r:id="rId11"/>
    <p:sldId id="489" r:id="rId12"/>
    <p:sldId id="312" r:id="rId13"/>
    <p:sldId id="416" r:id="rId14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a Rozario" initials="AR" lastIdx="6" clrIdx="0">
    <p:extLst>
      <p:ext uri="{19B8F6BF-5375-455C-9EA6-DF929625EA0E}">
        <p15:presenceInfo xmlns:p15="http://schemas.microsoft.com/office/powerpoint/2012/main" xmlns="" userId="38c1288a0c08d764" providerId="Windows Live"/>
      </p:ext>
    </p:extLst>
  </p:cmAuthor>
  <p:cmAuthor id="2" name="Andrea Rozario" initials="AR [2]" lastIdx="2" clrIdx="1">
    <p:extLst>
      <p:ext uri="{19B8F6BF-5375-455C-9EA6-DF929625EA0E}">
        <p15:presenceInfo xmlns:p15="http://schemas.microsoft.com/office/powerpoint/2012/main" xmlns="" userId="Andrea Rozari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2DEEF"/>
    <a:srgbClr val="5B9BD5"/>
    <a:srgbClr val="5BFF17"/>
    <a:srgbClr val="4472C4"/>
    <a:srgbClr val="D5842B"/>
    <a:srgbClr val="3333FF"/>
    <a:srgbClr val="447260"/>
    <a:srgbClr val="A3C0FB"/>
    <a:srgbClr val="59E166"/>
    <a:srgbClr val="B2001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503" autoAdjust="0"/>
    <p:restoredTop sz="87176" autoAdjust="0"/>
  </p:normalViewPr>
  <p:slideViewPr>
    <p:cSldViewPr snapToGrid="0">
      <p:cViewPr varScale="1">
        <p:scale>
          <a:sx n="63" d="100"/>
          <a:sy n="63" d="100"/>
        </p:scale>
        <p:origin x="-151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072"/>
    </p:cViewPr>
  </p:outlineViewPr>
  <p:notesTextViewPr>
    <p:cViewPr>
      <p:scale>
        <a:sx n="75" d="100"/>
        <a:sy n="7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6" d="100"/>
          <a:sy n="46" d="100"/>
        </p:scale>
        <p:origin x="884" y="4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r>
              <a:rPr lang="en-US" dirty="0"/>
              <a:t>Audit Analytics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r>
              <a:rPr lang="en-US"/>
              <a:t>3/28/2019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r>
              <a:rPr lang="en-US" dirty="0"/>
              <a:t>RBS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8C2F950-5A97-4C3F-8664-141613683D8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27880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r>
              <a:rPr lang="en-US"/>
              <a:t>3/28/2019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55CC27A-48F1-458D-93B9-A9CE621614F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7491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F78AF-FEA3-48C6-BD28-8E4A2729198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503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37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CC27A-48F1-458D-93B9-A9CE621614F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3/28/2019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83386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37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CC27A-48F1-458D-93B9-A9CE621614F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3/28/2019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80446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37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CC27A-48F1-458D-93B9-A9CE621614F7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3/28/2019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36692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F78AF-FEA3-48C6-BD28-8E4A2729198A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3/28/2019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0395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37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CC27A-48F1-458D-93B9-A9CE621614F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3/28/2019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0888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37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CC27A-48F1-458D-93B9-A9CE621614F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3/28/2019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0154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37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CC27A-48F1-458D-93B9-A9CE621614F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3/28/2019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74311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CC27A-48F1-458D-93B9-A9CE621614F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3/28/2019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23481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37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CC27A-48F1-458D-93B9-A9CE621614F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3/28/2019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46210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37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CC27A-48F1-458D-93B9-A9CE621614F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3/28/2019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99559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CF247-B266-43CD-8227-DEBD7ADEC49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3/28/2019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689092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CC27A-48F1-458D-93B9-A9CE621614F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3/28/2019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8146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RUTGERS250_CMYK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5614" y="400054"/>
            <a:ext cx="2665412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0551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6ED65-3E08-1844-A7F1-26A506E6FF8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7806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448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448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03AC3-F13B-1F47-B3E8-36BAD1651B6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463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7516"/>
            <a:ext cx="8229600" cy="8001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3"/>
            <a:ext cx="8229600" cy="47224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436429"/>
            <a:ext cx="2133600" cy="42754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363DF-A22B-4BA8-86B0-8A4AC6AD436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9896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DE3D7-47E4-D247-A433-B956B4FE5E4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7080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30265-D50A-604B-A3D2-5A1A1F0A02D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2347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0C282-7B5B-E44F-BEEF-237490ED06D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43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3D505-1C4C-C647-B04A-531D8064040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9579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8BC0A-A8FC-8C4D-A72F-69E866D9F65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97361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2B208-7FDE-9F4E-9AC3-4BCF7F9DD74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1146175" y="6472238"/>
            <a:ext cx="914400" cy="91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400030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7E250-7071-B44F-B34D-CF703354E24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1817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22DEB-BA3D-C04A-8CDA-550C474F222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2565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5F5F5F"/>
                </a:solidFill>
                <a:cs typeface="Geneva" charset="0"/>
              </a:defRPr>
            </a:lvl1pPr>
          </a:lstStyle>
          <a:p>
            <a:pPr>
              <a:defRPr/>
            </a:pPr>
            <a:fld id="{F72C7394-B4C5-A449-BE08-C323F39577E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457200" y="6248402"/>
            <a:ext cx="2286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400" dirty="0">
                <a:solidFill>
                  <a:srgbClr val="5F5F5F"/>
                </a:solidFill>
              </a:rPr>
              <a:t>R</a:t>
            </a:r>
            <a:r>
              <a:rPr lang="en-US" altLang="zh-CN" sz="1400" dirty="0">
                <a:solidFill>
                  <a:srgbClr val="5F5F5F"/>
                </a:solidFill>
              </a:rPr>
              <a:t>utgers</a:t>
            </a:r>
            <a:r>
              <a:rPr lang="en-US" altLang="zh-CN" sz="1400" baseline="0" dirty="0">
                <a:solidFill>
                  <a:srgbClr val="5F5F5F"/>
                </a:solidFill>
              </a:rPr>
              <a:t> Business School</a:t>
            </a:r>
            <a:endParaRPr lang="en-US" sz="1400" dirty="0">
              <a:solidFill>
                <a:srgbClr val="5F5F5F"/>
              </a:solidFill>
            </a:endParaRPr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4876800" y="98427"/>
            <a:ext cx="4191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1032" name="Picture 2" descr="RUTGERS250_SINGLE_FULL_TAG_PMS186.eps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1775" y="222250"/>
            <a:ext cx="3314700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0" y="523875"/>
            <a:ext cx="9144000" cy="0"/>
          </a:xfrm>
          <a:prstGeom prst="line">
            <a:avLst/>
          </a:prstGeom>
          <a:ln w="9525" cmpd="sng">
            <a:solidFill>
              <a:srgbClr val="BFBFBF"/>
            </a:solidFill>
            <a:prstDash val="solid"/>
            <a:round/>
          </a:ln>
          <a:effectLst>
            <a:glow rad="12700">
              <a:schemeClr val="bg2">
                <a:lumMod val="60000"/>
                <a:lumOff val="40000"/>
                <a:alpha val="87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40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ヒラギノ角ゴ Pro W3" charset="0"/>
          <a:cs typeface="Geneva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377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891" indent="-342891" algn="l" rtl="0" eaLnBrk="1" fontAlgn="base" hangingPunct="1">
        <a:spcBef>
          <a:spcPct val="20000"/>
        </a:spcBef>
        <a:spcAft>
          <a:spcPct val="0"/>
        </a:spcAft>
        <a:defRPr sz="2200">
          <a:solidFill>
            <a:schemeClr val="tx2"/>
          </a:solidFill>
          <a:latin typeface="+mn-lt"/>
          <a:ea typeface="ヒラギノ角ゴ Pro W3" charset="0"/>
          <a:cs typeface="Geneva" charset="0"/>
        </a:defRPr>
      </a:lvl1pPr>
      <a:lvl2pPr marL="742932" indent="-285744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Geneva" charset="0"/>
          <a:cs typeface="Geneva" charset="0"/>
        </a:defRPr>
      </a:lvl2pPr>
      <a:lvl3pPr marL="1142971" indent="-228594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  <a:ea typeface="Geneva" charset="0"/>
          <a:cs typeface="Geneva" charset="0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2"/>
          </a:solidFill>
          <a:latin typeface="+mn-lt"/>
          <a:ea typeface="Geneva" charset="0"/>
          <a:cs typeface="Geneva" charset="0"/>
        </a:defRPr>
      </a:lvl4pPr>
      <a:lvl5pPr marL="2057349" indent="-228594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2"/>
          </a:solidFill>
          <a:latin typeface="+mn-lt"/>
          <a:ea typeface="Geneva" charset="0"/>
          <a:cs typeface="Geneva" charset="0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dium.com/@matteozago/50-examples-of-how-blockchains-are-taking-over-the-world-4276bf488a4b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00100" y="1663437"/>
            <a:ext cx="7772400" cy="2240577"/>
          </a:xfrm>
        </p:spPr>
        <p:txBody>
          <a:bodyPr/>
          <a:lstStyle/>
          <a:p>
            <a:r>
              <a:rPr lang="en-US" sz="3200" dirty="0"/>
              <a:t>Reengineering the Audit with Blockchain and Smart Contracts</a:t>
            </a:r>
            <a:br>
              <a:rPr lang="en-US" sz="3200" dirty="0"/>
            </a:br>
            <a:endParaRPr lang="en-US" dirty="0">
              <a:latin typeface="+mn-lt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104900" y="3851623"/>
            <a:ext cx="7162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200">
                <a:solidFill>
                  <a:schemeClr val="tx1"/>
                </a:solidFill>
                <a:latin typeface="+mn-lt"/>
                <a:ea typeface="ヒラギノ角ゴ Pro W3" charset="0"/>
                <a:cs typeface="Geneva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2"/>
                </a:solidFill>
                <a:latin typeface="+mn-lt"/>
                <a:ea typeface="Geneva" charset="0"/>
                <a:cs typeface="Geneva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+mn-lt"/>
                <a:ea typeface="Geneva" charset="0"/>
                <a:cs typeface="Geneva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2"/>
                </a:solidFill>
                <a:latin typeface="+mn-lt"/>
                <a:ea typeface="Geneva" charset="0"/>
                <a:cs typeface="Geneva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+mn-lt"/>
                <a:ea typeface="Geneva" charset="0"/>
                <a:cs typeface="Geneva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F5F5F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F5F5F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F5F5F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F5F5F"/>
                </a:solidFill>
                <a:latin typeface="+mn-lt"/>
              </a:defRPr>
            </a:lvl9pPr>
          </a:lstStyle>
          <a:p>
            <a:pPr>
              <a:spcBef>
                <a:spcPts val="300"/>
              </a:spcBef>
            </a:pPr>
            <a:r>
              <a:rPr lang="en-US" altLang="zh-TW" i="1" kern="0" dirty="0">
                <a:latin typeface="+mj-lt"/>
                <a:ea typeface="新細明體" pitchFamily="18" charset="-120"/>
                <a:cs typeface="Times New Roman" pitchFamily="18" charset="0"/>
              </a:rPr>
              <a:t>Presented by:</a:t>
            </a:r>
          </a:p>
          <a:p>
            <a:pPr>
              <a:spcBef>
                <a:spcPts val="300"/>
              </a:spcBef>
            </a:pPr>
            <a:r>
              <a:rPr lang="en-US" altLang="zh-TW" kern="0" dirty="0">
                <a:latin typeface="+mj-lt"/>
                <a:ea typeface="新細明體" pitchFamily="18" charset="-120"/>
                <a:cs typeface="Times New Roman" pitchFamily="18" charset="0"/>
              </a:rPr>
              <a:t>Andrea M. Rozario</a:t>
            </a:r>
          </a:p>
          <a:p>
            <a:pPr>
              <a:spcBef>
                <a:spcPts val="300"/>
              </a:spcBef>
            </a:pPr>
            <a:r>
              <a:rPr lang="en-US" altLang="zh-TW" kern="0" dirty="0">
                <a:latin typeface="+mj-lt"/>
                <a:ea typeface="新細明體" pitchFamily="18" charset="-120"/>
                <a:cs typeface="Times New Roman" pitchFamily="18" charset="0"/>
              </a:rPr>
              <a:t>Ph.D. Candidate</a:t>
            </a:r>
          </a:p>
          <a:p>
            <a:pPr>
              <a:spcBef>
                <a:spcPts val="300"/>
              </a:spcBef>
            </a:pPr>
            <a:r>
              <a:rPr lang="en-US" altLang="zh-TW" kern="0" dirty="0">
                <a:latin typeface="+mj-lt"/>
                <a:ea typeface="新細明體" pitchFamily="18" charset="-120"/>
                <a:cs typeface="Times New Roman" pitchFamily="18" charset="0"/>
              </a:rPr>
              <a:t>Rutgers Business School</a:t>
            </a:r>
          </a:p>
        </p:txBody>
      </p:sp>
    </p:spTree>
    <p:extLst>
      <p:ext uri="{BB962C8B-B14F-4D97-AF65-F5344CB8AC3E}">
        <p14:creationId xmlns:p14="http://schemas.microsoft.com/office/powerpoint/2010/main" xmlns="" val="3043505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03" y="486439"/>
            <a:ext cx="8903253" cy="800121"/>
          </a:xfrm>
        </p:spPr>
        <p:txBody>
          <a:bodyPr/>
          <a:lstStyle/>
          <a:p>
            <a:pPr algn="ctr"/>
            <a:r>
              <a:rPr lang="en-US" b="1" dirty="0"/>
              <a:t>Holistic Audit Approach for Revenue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583BDF8-662A-4166-8668-F27727DCE12F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286560"/>
            <a:ext cx="8229600" cy="4959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05482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03" y="486439"/>
            <a:ext cx="8903253" cy="800121"/>
          </a:xfrm>
        </p:spPr>
        <p:txBody>
          <a:bodyPr/>
          <a:lstStyle/>
          <a:p>
            <a:pPr algn="ctr"/>
            <a:r>
              <a:rPr lang="en-US" b="1" dirty="0"/>
              <a:t>Issues and Future Research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xmlns="" id="{0F259A36-D7CA-4A0C-9792-2B8C43FDA0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61486572"/>
              </p:ext>
            </p:extLst>
          </p:nvPr>
        </p:nvGraphicFramePr>
        <p:xfrm>
          <a:off x="515939" y="1285875"/>
          <a:ext cx="8229602" cy="5318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3063">
                  <a:extLst>
                    <a:ext uri="{9D8B030D-6E8A-4147-A177-3AD203B41FA5}">
                      <a16:colId xmlns:a16="http://schemas.microsoft.com/office/drawing/2014/main" xmlns="" val="135988600"/>
                    </a:ext>
                  </a:extLst>
                </a:gridCol>
                <a:gridCol w="5316539">
                  <a:extLst>
                    <a:ext uri="{9D8B030D-6E8A-4147-A177-3AD203B41FA5}">
                      <a16:colId xmlns:a16="http://schemas.microsoft.com/office/drawing/2014/main" xmlns="" val="2263663476"/>
                    </a:ext>
                  </a:extLst>
                </a:gridCol>
              </a:tblGrid>
              <a:tr h="38248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Limitation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Future Research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1280015"/>
                  </a:ext>
                </a:extLst>
              </a:tr>
              <a:tr h="59730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Computational power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Why do users of private and permissioned blockchains opt out of using centralized databases? 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3602186"/>
                  </a:ext>
                </a:extLst>
              </a:tr>
              <a:tr h="59730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Storage capabilities 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Which methods can meet the demand to store big data on the blockchain?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0241491"/>
                  </a:ext>
                </a:extLst>
              </a:tr>
              <a:tr h="84880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Cybersecurity risk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How to design and implement a continuous monitoring system to reduce the risk of collusion on the blockchain network?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7557343"/>
                  </a:ext>
                </a:extLst>
              </a:tr>
              <a:tr h="84880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Litigation risk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How much transparency should be provided to financial statement users while maintaining an acceptable level of audit litigation risk?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03721273"/>
                  </a:ext>
                </a:extLst>
              </a:tr>
              <a:tr h="84880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Vulnerability of smart contracts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What are the quality processes that public accounting firms should have in place to ensure smart audit procedures are free of error?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60461132"/>
                  </a:ext>
                </a:extLst>
              </a:tr>
              <a:tr h="59730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Regulatory acceptance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How will the oversight model of financial statement audits be disrupted?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92431086"/>
                  </a:ext>
                </a:extLst>
              </a:tr>
              <a:tr h="59730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Economics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Would blockchain and smart contracts be developed in-house, or would it be outsourced?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1015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11502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03" y="486439"/>
            <a:ext cx="8903253" cy="800121"/>
          </a:xfrm>
        </p:spPr>
        <p:txBody>
          <a:bodyPr/>
          <a:lstStyle/>
          <a:p>
            <a:pPr algn="ctr"/>
            <a:r>
              <a:rPr lang="en-US" b="1" dirty="0"/>
              <a:t>Contributions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2199593-077A-469C-AF16-AA00C52E1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727" y="1286559"/>
            <a:ext cx="7739999" cy="22106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Explores the evolution of auditing in light of blockchain of smart contracts by: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Proposing an external audit blockchain supported by smart audit procedures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Discussing the issues related to the application of these technologies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188" lvl="1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Existing audit risks were considered, new audit risks may emerge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Described purpose and usefulness of the external audit blockchain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0BDE45E8-099A-4409-859D-2A0DA39F7D96}"/>
              </a:ext>
            </a:extLst>
          </p:cNvPr>
          <p:cNvSpPr txBox="1">
            <a:spLocks/>
          </p:cNvSpPr>
          <p:nvPr/>
        </p:nvSpPr>
        <p:spPr bwMode="auto">
          <a:xfrm>
            <a:off x="0" y="3319190"/>
            <a:ext cx="8903253" cy="800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+mj-lt"/>
                <a:ea typeface="ヒラギノ角ゴ Pro W3" charset="0"/>
                <a:cs typeface="Geneva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5pPr>
            <a:lvl6pPr marL="457189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6pPr>
            <a:lvl7pPr marL="914377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7pPr>
            <a:lvl8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8pPr>
            <a:lvl9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US" b="1" kern="0" dirty="0"/>
              <a:t>Limitations and Future Research</a:t>
            </a:r>
          </a:p>
          <a:p>
            <a:pPr algn="ctr"/>
            <a:endParaRPr lang="en-US" b="1" kern="0" dirty="0"/>
          </a:p>
        </p:txBody>
      </p:sp>
    </p:spTree>
    <p:extLst>
      <p:ext uri="{BB962C8B-B14F-4D97-AF65-F5344CB8AC3E}">
        <p14:creationId xmlns:p14="http://schemas.microsoft.com/office/powerpoint/2010/main" xmlns="" val="2446688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02819" y="3689353"/>
            <a:ext cx="7772400" cy="1362075"/>
          </a:xfrm>
          <a:effectLst>
            <a:reflection blurRad="6350" stA="50000" endA="295" endPos="92000" dist="101600" dir="5400000" sy="-100000" algn="bl" rotWithShape="0"/>
            <a:softEdge rad="31750"/>
          </a:effectLst>
        </p:spPr>
        <p:txBody>
          <a:bodyPr/>
          <a:lstStyle/>
          <a:p>
            <a:pPr algn="ctr"/>
            <a:r>
              <a:rPr lang="en-US" sz="54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Thank you!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829246C-A067-49F0-B591-400C03A310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261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01" y="461387"/>
            <a:ext cx="8903253" cy="800121"/>
          </a:xfrm>
        </p:spPr>
        <p:txBody>
          <a:bodyPr/>
          <a:lstStyle/>
          <a:p>
            <a:pPr algn="ctr"/>
            <a:r>
              <a:rPr lang="en-US" sz="2800" b="1" dirty="0"/>
              <a:t>Why blockchain for auditing?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EDB1DB35-FB25-4A4C-A437-995692152F01}"/>
              </a:ext>
            </a:extLst>
          </p:cNvPr>
          <p:cNvSpPr txBox="1">
            <a:spLocks/>
          </p:cNvSpPr>
          <p:nvPr/>
        </p:nvSpPr>
        <p:spPr bwMode="auto">
          <a:xfrm>
            <a:off x="178901" y="1371380"/>
            <a:ext cx="8619109" cy="1332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 algn="l" rtl="0" eaLnBrk="1" fontAlgn="base" hangingPunct="1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+mn-lt"/>
                <a:ea typeface="ヒラギノ角ゴ Pro W3" charset="0"/>
                <a:cs typeface="Geneva" charset="0"/>
              </a:defRPr>
            </a:lvl1pPr>
            <a:lvl2pPr marL="742932" indent="-285744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2"/>
                </a:solidFill>
                <a:latin typeface="+mn-lt"/>
                <a:ea typeface="Geneva" charset="0"/>
                <a:cs typeface="Geneva" charset="0"/>
              </a:defRPr>
            </a:lvl2pPr>
            <a:lvl3pPr marL="1142971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+mn-lt"/>
                <a:ea typeface="Geneva" charset="0"/>
                <a:cs typeface="Geneva" charset="0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2"/>
                </a:solidFill>
                <a:latin typeface="+mn-lt"/>
                <a:ea typeface="Geneva" charset="0"/>
                <a:cs typeface="Geneva" charset="0"/>
              </a:defRPr>
            </a:lvl4pPr>
            <a:lvl5pPr marL="2057349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+mn-lt"/>
                <a:ea typeface="Geneva" charset="0"/>
                <a:cs typeface="Geneva" charset="0"/>
              </a:defRPr>
            </a:lvl5pPr>
            <a:lvl6pPr marL="2514537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F5F5F"/>
                </a:solidFill>
                <a:latin typeface="+mn-lt"/>
              </a:defRPr>
            </a:lvl6pPr>
            <a:lvl7pPr marL="2971726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F5F5F"/>
                </a:solidFill>
                <a:latin typeface="+mn-lt"/>
              </a:defRPr>
            </a:lvl7pPr>
            <a:lvl8pPr marL="3428914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F5F5F"/>
                </a:solidFill>
                <a:latin typeface="+mn-lt"/>
              </a:defRPr>
            </a:lvl8pPr>
            <a:lvl9pPr marL="3886103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F5F5F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Lower risk of management override than in an ERP system, no “super user” role in blockchain and it is difficult to alter records (Ibrahim 2017; Glaser 2017; Olsen et al. 2019)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Secure platform for third party monitoring, “guard the guards”, and enhance trust in the capital markets (</a:t>
            </a:r>
            <a:r>
              <a:rPr lang="en-US" kern="0" dirty="0" err="1"/>
              <a:t>Alles</a:t>
            </a:r>
            <a:r>
              <a:rPr lang="en-US" kern="0" dirty="0"/>
              <a:t> et al. 2004)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kern="0" dirty="0"/>
              <a:t>Mitigate the risk of manipulation of audit workpapers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kern="0" dirty="0"/>
              <a:t>Proactive inspection process to detect deficiencies near real-time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Optimize the use of blockchain for auditing given its increasing adoption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1" kern="0" dirty="0"/>
          </a:p>
          <a:p>
            <a:pPr marL="0" indent="0"/>
            <a:endParaRPr lang="en-US" sz="1400" b="1" kern="0" dirty="0"/>
          </a:p>
        </p:txBody>
      </p:sp>
    </p:spTree>
    <p:extLst>
      <p:ext uri="{BB962C8B-B14F-4D97-AF65-F5344CB8AC3E}">
        <p14:creationId xmlns:p14="http://schemas.microsoft.com/office/powerpoint/2010/main" xmlns="" val="3909678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072C4165-962C-4092-B802-DFCD52B6A643}"/>
              </a:ext>
            </a:extLst>
          </p:cNvPr>
          <p:cNvGrpSpPr/>
          <p:nvPr/>
        </p:nvGrpSpPr>
        <p:grpSpPr>
          <a:xfrm>
            <a:off x="68280" y="502213"/>
            <a:ext cx="9075720" cy="6375232"/>
            <a:chOff x="68280" y="502213"/>
            <a:chExt cx="9075720" cy="6375232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xmlns="" id="{C0374783-EF6B-416E-B004-417056457FC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10355" y="502213"/>
              <a:ext cx="1098606" cy="535645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xmlns="" id="{5C9CE95A-F198-496F-B4DF-D042462F956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738282" y="502214"/>
              <a:ext cx="1405718" cy="535645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xmlns="" id="{BCED902C-F297-41C6-B1F6-C0825ED0D6B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906972" y="5858669"/>
              <a:ext cx="6237028" cy="983997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xmlns="" id="{6794F982-69FF-4AD3-A559-B5D202E7761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337481" y="5842944"/>
              <a:ext cx="1488163" cy="983997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xmlns="" id="{53A752FC-4BD4-42D0-B976-C68C4B85810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8280" y="5899495"/>
              <a:ext cx="1269202" cy="97795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01" y="461387"/>
            <a:ext cx="8903253" cy="800121"/>
          </a:xfrm>
        </p:spPr>
        <p:txBody>
          <a:bodyPr/>
          <a:lstStyle/>
          <a:p>
            <a:pPr algn="ctr"/>
            <a:r>
              <a:rPr lang="en-US" sz="2800" b="1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626" y="1177075"/>
            <a:ext cx="7818607" cy="472242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Blockchain is a decentralized, distributed, and secure ledger originally developed for Bitcoin transactions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Types of blockchain databases: public (</a:t>
            </a:r>
            <a:r>
              <a:rPr lang="en-US" dirty="0" err="1">
                <a:solidFill>
                  <a:schemeClr val="tx1"/>
                </a:solidFill>
              </a:rPr>
              <a:t>permissionless</a:t>
            </a:r>
            <a:r>
              <a:rPr lang="en-US" dirty="0">
                <a:solidFill>
                  <a:schemeClr val="tx1"/>
                </a:solidFill>
              </a:rPr>
              <a:t>), private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(permissioned)</a:t>
            </a:r>
            <a:endParaRPr lang="en-US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Smart contracts autonomously execute the tasks for terms of contracts but can be useful in an auditing context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Blockchain and smart contracts can change the way audits  are performed and disseminated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sz="1200" dirty="0"/>
              <a:t>Source: </a:t>
            </a:r>
            <a:r>
              <a:rPr lang="en-US" sz="1200" u="sng" dirty="0">
                <a:hlinkClick r:id="rId8"/>
              </a:rPr>
              <a:t>https://medium.com/@matteozago/50-examples-of-how-blockchains-are-taking-over-the-world-4276bf488a4b</a:t>
            </a: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903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01" y="461387"/>
            <a:ext cx="8903253" cy="800121"/>
          </a:xfrm>
        </p:spPr>
        <p:txBody>
          <a:bodyPr/>
          <a:lstStyle/>
          <a:p>
            <a:pPr algn="ctr"/>
            <a:r>
              <a:rPr lang="en-US" sz="2800" b="1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903" y="1136248"/>
            <a:ext cx="8903253" cy="472242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How can auditors leverage blockchain and smart contracts as audit data analytic tools to enhance audit quality?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Map the characteristics of blockchain that can enhance audit evidence to PCAOB requirements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an external audit blockchain supported by a variety of smart audit procedures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novel functions for the PCAOB and a holistic audit framework</a:t>
            </a:r>
          </a:p>
          <a:p>
            <a:pPr marL="857229" lvl="1" indent="-457189">
              <a:buFont typeface="Arial" panose="020B0604020202020204" pitchFamily="34" charset="0"/>
              <a:buChar char="•"/>
            </a:pP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xmlns="" val="2733795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03" y="486439"/>
            <a:ext cx="8903253" cy="800121"/>
          </a:xfrm>
        </p:spPr>
        <p:txBody>
          <a:bodyPr/>
          <a:lstStyle/>
          <a:p>
            <a:pPr algn="ctr"/>
            <a:r>
              <a:rPr lang="en-US" sz="2800" b="1" dirty="0"/>
              <a:t>Motivation</a:t>
            </a:r>
            <a:endParaRPr lang="en-US" sz="2800" b="1" dirty="0">
              <a:highlight>
                <a:srgbClr val="FFFF00"/>
              </a:highlight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xmlns="" id="{D2E0BE06-E4FF-4CC5-B230-B2589E11D6BD}"/>
              </a:ext>
            </a:extLst>
          </p:cNvPr>
          <p:cNvGrpSpPr/>
          <p:nvPr/>
        </p:nvGrpSpPr>
        <p:grpSpPr>
          <a:xfrm>
            <a:off x="212986" y="1384488"/>
            <a:ext cx="3405498" cy="4206431"/>
            <a:chOff x="282414" y="1474506"/>
            <a:chExt cx="3405498" cy="4206431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xmlns="" id="{D8C4132E-7062-4421-ACBC-68643F25967A}"/>
                </a:ext>
              </a:extLst>
            </p:cNvPr>
            <p:cNvSpPr/>
            <p:nvPr/>
          </p:nvSpPr>
          <p:spPr>
            <a:xfrm>
              <a:off x="429148" y="1632623"/>
              <a:ext cx="3137923" cy="1089759"/>
            </a:xfrm>
            <a:prstGeom prst="ellipse">
              <a:avLst/>
            </a:prstGeom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50000"/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50000"/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Arrow: Down 28">
              <a:extLst>
                <a:ext uri="{FF2B5EF4-FFF2-40B4-BE49-F238E27FC236}">
                  <a16:creationId xmlns:a16="http://schemas.microsoft.com/office/drawing/2014/main" xmlns="" id="{1F9FAF31-6A98-4650-AED3-5D49B4583339}"/>
                </a:ext>
              </a:extLst>
            </p:cNvPr>
            <p:cNvSpPr/>
            <p:nvPr/>
          </p:nvSpPr>
          <p:spPr>
            <a:xfrm>
              <a:off x="1694047" y="4561989"/>
              <a:ext cx="608124" cy="389199"/>
            </a:xfrm>
            <a:prstGeom prst="downArrow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D97E566B-AD5C-4E1C-A8B8-68500C80D268}"/>
                </a:ext>
              </a:extLst>
            </p:cNvPr>
            <p:cNvSpPr/>
            <p:nvPr/>
          </p:nvSpPr>
          <p:spPr>
            <a:xfrm>
              <a:off x="648073" y="4951188"/>
              <a:ext cx="2918998" cy="729749"/>
            </a:xfrm>
            <a:custGeom>
              <a:avLst/>
              <a:gdLst>
                <a:gd name="connsiteX0" fmla="*/ 0 w 2918998"/>
                <a:gd name="connsiteY0" fmla="*/ 0 h 729749"/>
                <a:gd name="connsiteX1" fmla="*/ 2918998 w 2918998"/>
                <a:gd name="connsiteY1" fmla="*/ 0 h 729749"/>
                <a:gd name="connsiteX2" fmla="*/ 2918998 w 2918998"/>
                <a:gd name="connsiteY2" fmla="*/ 729749 h 729749"/>
                <a:gd name="connsiteX3" fmla="*/ 0 w 2918998"/>
                <a:gd name="connsiteY3" fmla="*/ 729749 h 729749"/>
                <a:gd name="connsiteX4" fmla="*/ 0 w 2918998"/>
                <a:gd name="connsiteY4" fmla="*/ 0 h 729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18998" h="729749">
                  <a:moveTo>
                    <a:pt x="0" y="0"/>
                  </a:moveTo>
                  <a:lnTo>
                    <a:pt x="2918998" y="0"/>
                  </a:lnTo>
                  <a:lnTo>
                    <a:pt x="2918998" y="729749"/>
                  </a:lnTo>
                  <a:lnTo>
                    <a:pt x="0" y="72974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464" tIns="156464" rIns="156464" bIns="156464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b="1" dirty="0"/>
                <a:t>E</a:t>
              </a:r>
              <a:r>
                <a:rPr lang="en-US" sz="2200" b="1" kern="1200" dirty="0"/>
                <a:t>xpectations gap</a:t>
              </a: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2D9B22A0-4E9F-4462-B95C-C3AE352526F7}"/>
                </a:ext>
              </a:extLst>
            </p:cNvPr>
            <p:cNvSpPr/>
            <p:nvPr/>
          </p:nvSpPr>
          <p:spPr>
            <a:xfrm>
              <a:off x="1249007" y="2884812"/>
              <a:ext cx="1522743" cy="1094624"/>
            </a:xfrm>
            <a:custGeom>
              <a:avLst/>
              <a:gdLst>
                <a:gd name="connsiteX0" fmla="*/ 0 w 1522743"/>
                <a:gd name="connsiteY0" fmla="*/ 547312 h 1094624"/>
                <a:gd name="connsiteX1" fmla="*/ 761372 w 1522743"/>
                <a:gd name="connsiteY1" fmla="*/ 0 h 1094624"/>
                <a:gd name="connsiteX2" fmla="*/ 1522744 w 1522743"/>
                <a:gd name="connsiteY2" fmla="*/ 547312 h 1094624"/>
                <a:gd name="connsiteX3" fmla="*/ 761372 w 1522743"/>
                <a:gd name="connsiteY3" fmla="*/ 1094624 h 1094624"/>
                <a:gd name="connsiteX4" fmla="*/ 0 w 1522743"/>
                <a:gd name="connsiteY4" fmla="*/ 547312 h 1094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2743" h="1094624">
                  <a:moveTo>
                    <a:pt x="0" y="547312"/>
                  </a:moveTo>
                  <a:cubicBezTo>
                    <a:pt x="0" y="245040"/>
                    <a:pt x="340878" y="0"/>
                    <a:pt x="761372" y="0"/>
                  </a:cubicBezTo>
                  <a:cubicBezTo>
                    <a:pt x="1181866" y="0"/>
                    <a:pt x="1522744" y="245040"/>
                    <a:pt x="1522744" y="547312"/>
                  </a:cubicBezTo>
                  <a:cubicBezTo>
                    <a:pt x="1522744" y="849584"/>
                    <a:pt x="1181866" y="1094624"/>
                    <a:pt x="761372" y="1094624"/>
                  </a:cubicBezTo>
                  <a:cubicBezTo>
                    <a:pt x="340878" y="1094624"/>
                    <a:pt x="0" y="849584"/>
                    <a:pt x="0" y="547312"/>
                  </a:cubicBez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0781" tIns="178084" rIns="240781" bIns="178084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/>
                <a:t>Performance Gap -  PCAOB</a:t>
              </a:r>
            </a:p>
          </p:txBody>
        </p:sp>
        <p:sp>
          <p:nvSpPr>
            <p:cNvPr id="1024" name="Freeform: Shape 1023">
              <a:extLst>
                <a:ext uri="{FF2B5EF4-FFF2-40B4-BE49-F238E27FC236}">
                  <a16:creationId xmlns:a16="http://schemas.microsoft.com/office/drawing/2014/main" xmlns="" id="{41FA097A-94A9-4556-9F26-D81AFE452CAC}"/>
                </a:ext>
              </a:extLst>
            </p:cNvPr>
            <p:cNvSpPr/>
            <p:nvPr/>
          </p:nvSpPr>
          <p:spPr>
            <a:xfrm>
              <a:off x="1285381" y="1743062"/>
              <a:ext cx="1678431" cy="1094624"/>
            </a:xfrm>
            <a:custGeom>
              <a:avLst/>
              <a:gdLst>
                <a:gd name="connsiteX0" fmla="*/ 0 w 1678431"/>
                <a:gd name="connsiteY0" fmla="*/ 547312 h 1094624"/>
                <a:gd name="connsiteX1" fmla="*/ 839216 w 1678431"/>
                <a:gd name="connsiteY1" fmla="*/ 0 h 1094624"/>
                <a:gd name="connsiteX2" fmla="*/ 1678432 w 1678431"/>
                <a:gd name="connsiteY2" fmla="*/ 547312 h 1094624"/>
                <a:gd name="connsiteX3" fmla="*/ 839216 w 1678431"/>
                <a:gd name="connsiteY3" fmla="*/ 1094624 h 1094624"/>
                <a:gd name="connsiteX4" fmla="*/ 0 w 1678431"/>
                <a:gd name="connsiteY4" fmla="*/ 547312 h 1094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8431" h="1094624">
                  <a:moveTo>
                    <a:pt x="0" y="547312"/>
                  </a:moveTo>
                  <a:cubicBezTo>
                    <a:pt x="0" y="245040"/>
                    <a:pt x="375730" y="0"/>
                    <a:pt x="839216" y="0"/>
                  </a:cubicBezTo>
                  <a:cubicBezTo>
                    <a:pt x="1302702" y="0"/>
                    <a:pt x="1678432" y="245040"/>
                    <a:pt x="1678432" y="547312"/>
                  </a:cubicBezTo>
                  <a:cubicBezTo>
                    <a:pt x="1678432" y="849584"/>
                    <a:pt x="1302702" y="1094624"/>
                    <a:pt x="839216" y="1094624"/>
                  </a:cubicBezTo>
                  <a:cubicBezTo>
                    <a:pt x="375730" y="1094624"/>
                    <a:pt x="0" y="849584"/>
                    <a:pt x="0" y="547312"/>
                  </a:cubicBez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3581" tIns="178084" rIns="263581" bIns="178084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/>
                <a:t>Information Gap – Financial Statement Users</a:t>
              </a:r>
            </a:p>
          </p:txBody>
        </p:sp>
        <p:sp>
          <p:nvSpPr>
            <p:cNvPr id="1025" name="Shape 1024">
              <a:extLst>
                <a:ext uri="{FF2B5EF4-FFF2-40B4-BE49-F238E27FC236}">
                  <a16:creationId xmlns:a16="http://schemas.microsoft.com/office/drawing/2014/main" xmlns="" id="{E83DDB86-3A13-41F4-B619-858003854918}"/>
                </a:ext>
              </a:extLst>
            </p:cNvPr>
            <p:cNvSpPr/>
            <p:nvPr/>
          </p:nvSpPr>
          <p:spPr>
            <a:xfrm>
              <a:off x="282414" y="1474506"/>
              <a:ext cx="3405498" cy="2724398"/>
            </a:xfrm>
            <a:prstGeom prst="funnel">
              <a:avLst/>
            </a:prstGeom>
          </p:spPr>
          <p:style>
            <a:lnRef idx="1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alpha val="4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alpha val="4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027" name="Group 1026">
            <a:extLst>
              <a:ext uri="{FF2B5EF4-FFF2-40B4-BE49-F238E27FC236}">
                <a16:creationId xmlns:a16="http://schemas.microsoft.com/office/drawing/2014/main" xmlns="" id="{E41EBABB-7058-4AD6-97D1-3B36AD15A88A}"/>
              </a:ext>
            </a:extLst>
          </p:cNvPr>
          <p:cNvGrpSpPr/>
          <p:nvPr/>
        </p:nvGrpSpPr>
        <p:grpSpPr>
          <a:xfrm>
            <a:off x="3741857" y="1125206"/>
            <a:ext cx="5189664" cy="4267900"/>
            <a:chOff x="3775433" y="1286560"/>
            <a:chExt cx="5189664" cy="426790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CB304B16-5707-40C0-91C1-6139D2761C3D}"/>
                </a:ext>
              </a:extLst>
            </p:cNvPr>
            <p:cNvSpPr txBox="1"/>
            <p:nvPr/>
          </p:nvSpPr>
          <p:spPr>
            <a:xfrm>
              <a:off x="3978751" y="5123573"/>
              <a:ext cx="486499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/>
                <a:t>Increasing adoption of blockchain</a:t>
              </a:r>
            </a:p>
          </p:txBody>
        </p:sp>
        <p:pic>
          <p:nvPicPr>
            <p:cNvPr id="26" name="Picture 25" descr="Screen Clipping">
              <a:extLst>
                <a:ext uri="{FF2B5EF4-FFF2-40B4-BE49-F238E27FC236}">
                  <a16:creationId xmlns:a16="http://schemas.microsoft.com/office/drawing/2014/main" xmlns="" id="{CBCBAF3B-B5E1-4B5E-A365-A8211F4AFC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775433" y="1310546"/>
              <a:ext cx="2518088" cy="3446043"/>
            </a:xfrm>
            <a:prstGeom prst="rect">
              <a:avLst/>
            </a:prstGeom>
          </p:spPr>
        </p:pic>
        <p:pic>
          <p:nvPicPr>
            <p:cNvPr id="27" name="Picture 26" descr="Screen Clipping">
              <a:extLst>
                <a:ext uri="{FF2B5EF4-FFF2-40B4-BE49-F238E27FC236}">
                  <a16:creationId xmlns:a16="http://schemas.microsoft.com/office/drawing/2014/main" xmlns="" id="{00B8A92F-BF50-47AD-9A55-0B8350A78AE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293521" y="1286560"/>
              <a:ext cx="2671576" cy="3446043"/>
            </a:xfrm>
            <a:prstGeom prst="rect">
              <a:avLst/>
            </a:prstGeom>
          </p:spPr>
        </p:pic>
      </p:grpSp>
      <p:sp>
        <p:nvSpPr>
          <p:cNvPr id="1028" name="Right Brace 1027">
            <a:extLst>
              <a:ext uri="{FF2B5EF4-FFF2-40B4-BE49-F238E27FC236}">
                <a16:creationId xmlns:a16="http://schemas.microsoft.com/office/drawing/2014/main" xmlns="" id="{649C0515-FDC2-4F6B-BF98-CE13D3446F66}"/>
              </a:ext>
            </a:extLst>
          </p:cNvPr>
          <p:cNvSpPr/>
          <p:nvPr/>
        </p:nvSpPr>
        <p:spPr>
          <a:xfrm rot="5400000">
            <a:off x="4483617" y="3192255"/>
            <a:ext cx="633561" cy="5228803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TextBox 1029">
            <a:extLst>
              <a:ext uri="{FF2B5EF4-FFF2-40B4-BE49-F238E27FC236}">
                <a16:creationId xmlns:a16="http://schemas.microsoft.com/office/drawing/2014/main" xmlns="" id="{C3ADE41F-E669-41C8-82D0-523FC40E7C1E}"/>
              </a:ext>
            </a:extLst>
          </p:cNvPr>
          <p:cNvSpPr txBox="1"/>
          <p:nvPr/>
        </p:nvSpPr>
        <p:spPr>
          <a:xfrm>
            <a:off x="735846" y="6004470"/>
            <a:ext cx="81956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Important to explore how auditors can leverage blockchain and smart contracts to narrow gap</a:t>
            </a:r>
            <a:endParaRPr lang="en-US" sz="2200" dirty="0"/>
          </a:p>
        </p:txBody>
      </p:sp>
      <p:sp>
        <p:nvSpPr>
          <p:cNvPr id="1032" name="Content Placeholder 1031">
            <a:extLst>
              <a:ext uri="{FF2B5EF4-FFF2-40B4-BE49-F238E27FC236}">
                <a16:creationId xmlns:a16="http://schemas.microsoft.com/office/drawing/2014/main" xmlns="" id="{048E417C-B830-4C52-AD87-8758BEC22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3"/>
            <a:ext cx="8229600" cy="347907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7924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animBg="1"/>
      <p:bldP spid="10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03" y="606153"/>
            <a:ext cx="8903253" cy="800121"/>
          </a:xfrm>
        </p:spPr>
        <p:txBody>
          <a:bodyPr/>
          <a:lstStyle/>
          <a:p>
            <a:pPr algn="ctr"/>
            <a:r>
              <a:rPr lang="en-US" sz="2800" b="1" dirty="0"/>
              <a:t>Blockchain can Improve the Reliability of Internal and External Audit Evidence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903" y="1527860"/>
            <a:ext cx="8903253" cy="4722421"/>
          </a:xfrm>
        </p:spPr>
        <p:txBody>
          <a:bodyPr/>
          <a:lstStyle/>
          <a:p>
            <a:pPr marL="0" indent="0"/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D33F9DF1-7771-4816-9B22-30E0EB4DE31B}"/>
              </a:ext>
            </a:extLst>
          </p:cNvPr>
          <p:cNvSpPr txBox="1">
            <a:spLocks/>
          </p:cNvSpPr>
          <p:nvPr/>
        </p:nvSpPr>
        <p:spPr bwMode="auto">
          <a:xfrm>
            <a:off x="240747" y="1527860"/>
            <a:ext cx="8903253" cy="800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 algn="l" rtl="0" eaLnBrk="1" fontAlgn="base" hangingPunct="1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+mn-lt"/>
                <a:ea typeface="ヒラギノ角ゴ Pro W3" charset="0"/>
                <a:cs typeface="Geneva" charset="0"/>
              </a:defRPr>
            </a:lvl1pPr>
            <a:lvl2pPr marL="742932" indent="-285744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2"/>
                </a:solidFill>
                <a:latin typeface="+mn-lt"/>
                <a:ea typeface="Geneva" charset="0"/>
                <a:cs typeface="Geneva" charset="0"/>
              </a:defRPr>
            </a:lvl2pPr>
            <a:lvl3pPr marL="1142971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+mn-lt"/>
                <a:ea typeface="Geneva" charset="0"/>
                <a:cs typeface="Geneva" charset="0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2"/>
                </a:solidFill>
                <a:latin typeface="+mn-lt"/>
                <a:ea typeface="Geneva" charset="0"/>
                <a:cs typeface="Geneva" charset="0"/>
              </a:defRPr>
            </a:lvl4pPr>
            <a:lvl5pPr marL="2057349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+mn-lt"/>
                <a:ea typeface="Geneva" charset="0"/>
                <a:cs typeface="Geneva" charset="0"/>
              </a:defRPr>
            </a:lvl5pPr>
            <a:lvl6pPr marL="2514537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F5F5F"/>
                </a:solidFill>
                <a:latin typeface="+mn-lt"/>
              </a:defRPr>
            </a:lvl6pPr>
            <a:lvl7pPr marL="2971726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F5F5F"/>
                </a:solidFill>
                <a:latin typeface="+mn-lt"/>
              </a:defRPr>
            </a:lvl7pPr>
            <a:lvl8pPr marL="3428914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F5F5F"/>
                </a:solidFill>
                <a:latin typeface="+mn-lt"/>
              </a:defRPr>
            </a:lvl8pPr>
            <a:lvl9pPr marL="3886103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F5F5F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Requirements of audit evidence: </a:t>
            </a:r>
            <a:r>
              <a:rPr lang="en-US" b="1" kern="0" dirty="0"/>
              <a:t>sufficiency, relevance and reliability </a:t>
            </a:r>
            <a:r>
              <a:rPr lang="en-US" kern="0" dirty="0"/>
              <a:t>(PCAOB AS 1105 2010)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86BC9EE2-B09B-4C6F-9D07-CC763EFC80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26389554"/>
              </p:ext>
            </p:extLst>
          </p:nvPr>
        </p:nvGraphicFramePr>
        <p:xfrm>
          <a:off x="663378" y="2465422"/>
          <a:ext cx="7817243" cy="391382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484297">
                  <a:extLst>
                    <a:ext uri="{9D8B030D-6E8A-4147-A177-3AD203B41FA5}">
                      <a16:colId xmlns:a16="http://schemas.microsoft.com/office/drawing/2014/main" xmlns="" val="2538604163"/>
                    </a:ext>
                  </a:extLst>
                </a:gridCol>
                <a:gridCol w="2485094">
                  <a:extLst>
                    <a:ext uri="{9D8B030D-6E8A-4147-A177-3AD203B41FA5}">
                      <a16:colId xmlns:a16="http://schemas.microsoft.com/office/drawing/2014/main" xmlns="" val="1768809981"/>
                    </a:ext>
                  </a:extLst>
                </a:gridCol>
                <a:gridCol w="2847852">
                  <a:extLst>
                    <a:ext uri="{9D8B030D-6E8A-4147-A177-3AD203B41FA5}">
                      <a16:colId xmlns:a16="http://schemas.microsoft.com/office/drawing/2014/main" xmlns="" val="1111079511"/>
                    </a:ext>
                  </a:extLst>
                </a:gridCol>
              </a:tblGrid>
              <a:tr h="6421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Challenges of Gathering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Audit Evidence</a:t>
                      </a:r>
                    </a:p>
                  </a:txBody>
                  <a:tcPr marL="68580" marR="68580" marT="0" marB="0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Blockchain Attributes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Blockchain Benefits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95275222"/>
                  </a:ext>
                </a:extLst>
              </a:tr>
              <a:tr h="10858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Traceable origins of sources (veracity)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Decentralization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Immutability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Accountability</a:t>
                      </a:r>
                      <a:endParaRPr lang="en-US" sz="16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Data Integrity to improve the </a:t>
                      </a:r>
                      <a:r>
                        <a:rPr lang="en-US" sz="1600" b="1" dirty="0">
                          <a:effectLst/>
                        </a:rPr>
                        <a:t>reliability </a:t>
                      </a:r>
                      <a:r>
                        <a:rPr lang="en-US" sz="1600" dirty="0">
                          <a:effectLst/>
                        </a:rPr>
                        <a:t>of audit evidence</a:t>
                      </a:r>
                      <a:endParaRPr lang="en-US" sz="16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45438878"/>
                  </a:ext>
                </a:extLst>
              </a:tr>
              <a:tr h="17439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Disaggregated data sources (variety)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Decentralization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One distributed depository for financial and nonfinancial data to improve the accuracy and timeliness of audit procedures and obtain a deeper understanding of the client</a:t>
                      </a:r>
                      <a:endParaRPr lang="en-US" sz="16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74131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79133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2184"/>
            <a:ext cx="9142597" cy="800121"/>
          </a:xfrm>
        </p:spPr>
        <p:txBody>
          <a:bodyPr/>
          <a:lstStyle/>
          <a:p>
            <a:pPr algn="ctr"/>
            <a:r>
              <a:rPr lang="en-US" sz="2700" b="1" dirty="0"/>
              <a:t>Blockchain Audit Evidence and Smart Audit Procedures can Improve Audit Quality and Reporting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879D9FB0-D7FA-4279-B056-7CA39F8C9C78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5983" y="1848678"/>
            <a:ext cx="7941365" cy="404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46437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xmlns="" id="{1E49768D-B3A6-40F4-B0D2-2877D5803708}"/>
              </a:ext>
            </a:extLst>
          </p:cNvPr>
          <p:cNvSpPr txBox="1">
            <a:spLocks/>
          </p:cNvSpPr>
          <p:nvPr/>
        </p:nvSpPr>
        <p:spPr bwMode="auto">
          <a:xfrm>
            <a:off x="178903" y="486439"/>
            <a:ext cx="8903253" cy="800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+mj-lt"/>
                <a:ea typeface="ヒラギノ角ゴ Pro W3" charset="0"/>
                <a:cs typeface="Geneva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US" sz="2800" b="1" kern="0" dirty="0"/>
              <a:t>Interlinked Blockchain Ecosystems</a:t>
            </a:r>
          </a:p>
        </p:txBody>
      </p:sp>
      <p:sp>
        <p:nvSpPr>
          <p:cNvPr id="101" name="Rounded Rectangle 4">
            <a:extLst>
              <a:ext uri="{FF2B5EF4-FFF2-40B4-BE49-F238E27FC236}">
                <a16:creationId xmlns:a16="http://schemas.microsoft.com/office/drawing/2014/main" xmlns="" id="{A3A1511F-EE72-4BC9-95F6-66B1C78A1016}"/>
              </a:ext>
            </a:extLst>
          </p:cNvPr>
          <p:cNvSpPr/>
          <p:nvPr/>
        </p:nvSpPr>
        <p:spPr>
          <a:xfrm>
            <a:off x="5814311" y="3648625"/>
            <a:ext cx="784973" cy="489137"/>
          </a:xfrm>
          <a:prstGeom prst="roundRect">
            <a:avLst/>
          </a:prstGeom>
          <a:solidFill>
            <a:srgbClr val="4472C4"/>
          </a:solidFill>
          <a:ln w="1905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13" b="1" dirty="0"/>
              <a:t>Supplier </a:t>
            </a:r>
          </a:p>
          <a:p>
            <a:pPr algn="ctr"/>
            <a:r>
              <a:rPr lang="en-US" sz="1013" b="1" dirty="0"/>
              <a:t>A</a:t>
            </a:r>
          </a:p>
        </p:txBody>
      </p:sp>
      <p:sp>
        <p:nvSpPr>
          <p:cNvPr id="102" name="Rounded Rectangle 5">
            <a:extLst>
              <a:ext uri="{FF2B5EF4-FFF2-40B4-BE49-F238E27FC236}">
                <a16:creationId xmlns:a16="http://schemas.microsoft.com/office/drawing/2014/main" xmlns="" id="{5CB5DC14-388E-4539-885B-1F1DD119D1B4}"/>
              </a:ext>
            </a:extLst>
          </p:cNvPr>
          <p:cNvSpPr/>
          <p:nvPr/>
        </p:nvSpPr>
        <p:spPr>
          <a:xfrm>
            <a:off x="4592796" y="3567802"/>
            <a:ext cx="784973" cy="489137"/>
          </a:xfrm>
          <a:prstGeom prst="roundRect">
            <a:avLst/>
          </a:prstGeom>
          <a:solidFill>
            <a:srgbClr val="4472C4"/>
          </a:solidFill>
          <a:ln w="1905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13" b="1" dirty="0"/>
              <a:t>Bank</a:t>
            </a:r>
          </a:p>
        </p:txBody>
      </p:sp>
      <p:sp>
        <p:nvSpPr>
          <p:cNvPr id="103" name="Rounded Rectangle 6">
            <a:extLst>
              <a:ext uri="{FF2B5EF4-FFF2-40B4-BE49-F238E27FC236}">
                <a16:creationId xmlns:a16="http://schemas.microsoft.com/office/drawing/2014/main" xmlns="" id="{01B469A4-6265-4310-92D7-56D589F2FCFC}"/>
              </a:ext>
            </a:extLst>
          </p:cNvPr>
          <p:cNvSpPr/>
          <p:nvPr/>
        </p:nvSpPr>
        <p:spPr>
          <a:xfrm>
            <a:off x="3082343" y="4772294"/>
            <a:ext cx="784973" cy="489137"/>
          </a:xfrm>
          <a:prstGeom prst="roundRect">
            <a:avLst/>
          </a:prstGeom>
          <a:solidFill>
            <a:srgbClr val="4472C4"/>
          </a:solidFill>
          <a:ln w="1905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Customer </a:t>
            </a:r>
            <a:r>
              <a:rPr lang="en-US" sz="1013" b="1" dirty="0"/>
              <a:t>B</a:t>
            </a:r>
          </a:p>
        </p:txBody>
      </p:sp>
      <p:sp>
        <p:nvSpPr>
          <p:cNvPr id="104" name="Rounded Rectangle 8">
            <a:extLst>
              <a:ext uri="{FF2B5EF4-FFF2-40B4-BE49-F238E27FC236}">
                <a16:creationId xmlns:a16="http://schemas.microsoft.com/office/drawing/2014/main" xmlns="" id="{B3DE5EAF-7D45-4259-B7F6-C0215176A98B}"/>
              </a:ext>
            </a:extLst>
          </p:cNvPr>
          <p:cNvSpPr/>
          <p:nvPr/>
        </p:nvSpPr>
        <p:spPr>
          <a:xfrm>
            <a:off x="4935500" y="5390222"/>
            <a:ext cx="735387" cy="489137"/>
          </a:xfrm>
          <a:prstGeom prst="roundRect">
            <a:avLst/>
          </a:prstGeom>
          <a:solidFill>
            <a:srgbClr val="4472C4"/>
          </a:solidFill>
          <a:ln w="1905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13" b="1" dirty="0"/>
              <a:t>Client</a:t>
            </a:r>
          </a:p>
        </p:txBody>
      </p:sp>
      <p:sp>
        <p:nvSpPr>
          <p:cNvPr id="105" name="Rounded Rectangle 9">
            <a:extLst>
              <a:ext uri="{FF2B5EF4-FFF2-40B4-BE49-F238E27FC236}">
                <a16:creationId xmlns:a16="http://schemas.microsoft.com/office/drawing/2014/main" xmlns="" id="{2E0716F4-502D-4F16-B66A-00DD635B8D1D}"/>
              </a:ext>
            </a:extLst>
          </p:cNvPr>
          <p:cNvSpPr/>
          <p:nvPr/>
        </p:nvSpPr>
        <p:spPr>
          <a:xfrm>
            <a:off x="6153701" y="4515883"/>
            <a:ext cx="784973" cy="489137"/>
          </a:xfrm>
          <a:prstGeom prst="roundRect">
            <a:avLst/>
          </a:prstGeom>
          <a:solidFill>
            <a:srgbClr val="4472C4"/>
          </a:solidFill>
          <a:ln w="1905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Customer</a:t>
            </a:r>
            <a:r>
              <a:rPr lang="en-US" sz="1013" b="1" dirty="0"/>
              <a:t> A</a:t>
            </a:r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xmlns="" id="{417EAAE8-5A37-4B64-A0FA-4919E98F32E7}"/>
              </a:ext>
            </a:extLst>
          </p:cNvPr>
          <p:cNvCxnSpPr/>
          <p:nvPr/>
        </p:nvCxnSpPr>
        <p:spPr>
          <a:xfrm>
            <a:off x="5377769" y="3812487"/>
            <a:ext cx="436541" cy="1476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xmlns="" id="{7DB0857B-153E-4FDD-AC4B-FEA8F419AF41}"/>
              </a:ext>
            </a:extLst>
          </p:cNvPr>
          <p:cNvCxnSpPr>
            <a:endCxn id="105" idx="0"/>
          </p:cNvCxnSpPr>
          <p:nvPr/>
        </p:nvCxnSpPr>
        <p:spPr>
          <a:xfrm>
            <a:off x="6376823" y="4175579"/>
            <a:ext cx="169364" cy="34030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xmlns="" id="{6A2BF286-066F-49A0-B476-DBCBF2635DFD}"/>
              </a:ext>
            </a:extLst>
          </p:cNvPr>
          <p:cNvCxnSpPr>
            <a:stCxn id="103" idx="3"/>
          </p:cNvCxnSpPr>
          <p:nvPr/>
        </p:nvCxnSpPr>
        <p:spPr>
          <a:xfrm flipV="1">
            <a:off x="3867316" y="4013738"/>
            <a:ext cx="1960407" cy="100312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xmlns="" id="{C46D9D89-BFA9-449F-B7E5-E755405216C4}"/>
              </a:ext>
            </a:extLst>
          </p:cNvPr>
          <p:cNvCxnSpPr/>
          <p:nvPr/>
        </p:nvCxnSpPr>
        <p:spPr>
          <a:xfrm>
            <a:off x="5020139" y="4050115"/>
            <a:ext cx="1134815" cy="67602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xmlns="" id="{2ACBF4E8-0872-4520-BAC0-E556E892B5A1}"/>
              </a:ext>
            </a:extLst>
          </p:cNvPr>
          <p:cNvCxnSpPr/>
          <p:nvPr/>
        </p:nvCxnSpPr>
        <p:spPr>
          <a:xfrm>
            <a:off x="3761679" y="4148462"/>
            <a:ext cx="1172999" cy="1350601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xmlns="" id="{91041CDA-BC49-48BE-9846-5FA2F3EA45DB}"/>
              </a:ext>
            </a:extLst>
          </p:cNvPr>
          <p:cNvCxnSpPr/>
          <p:nvPr/>
        </p:nvCxnSpPr>
        <p:spPr>
          <a:xfrm>
            <a:off x="3586930" y="5261283"/>
            <a:ext cx="1336131" cy="380604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xmlns="" id="{32722DD2-565A-46BF-9F4D-EC009B497AAB}"/>
              </a:ext>
            </a:extLst>
          </p:cNvPr>
          <p:cNvCxnSpPr/>
          <p:nvPr/>
        </p:nvCxnSpPr>
        <p:spPr>
          <a:xfrm flipH="1">
            <a:off x="5670373" y="5000866"/>
            <a:ext cx="1004051" cy="581371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xmlns="" id="{A4B1392E-C1BE-4552-9CE9-6BDE3E9E995A}"/>
              </a:ext>
            </a:extLst>
          </p:cNvPr>
          <p:cNvCxnSpPr>
            <a:cxnSpLocks/>
          </p:cNvCxnSpPr>
          <p:nvPr/>
        </p:nvCxnSpPr>
        <p:spPr>
          <a:xfrm>
            <a:off x="4854211" y="4044311"/>
            <a:ext cx="165927" cy="129790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xmlns="" id="{78D0A8C2-0A7D-4015-926C-57F12ED30239}"/>
              </a:ext>
            </a:extLst>
          </p:cNvPr>
          <p:cNvCxnSpPr/>
          <p:nvPr/>
        </p:nvCxnSpPr>
        <p:spPr>
          <a:xfrm flipH="1">
            <a:off x="5425738" y="4169955"/>
            <a:ext cx="661403" cy="119852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xmlns="" id="{EC3A4523-13EA-41D1-B040-17B3145F9E9E}"/>
              </a:ext>
            </a:extLst>
          </p:cNvPr>
          <p:cNvCxnSpPr/>
          <p:nvPr/>
        </p:nvCxnSpPr>
        <p:spPr>
          <a:xfrm flipH="1">
            <a:off x="3880150" y="4906800"/>
            <a:ext cx="2284193" cy="205679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>
            <a:extLst>
              <a:ext uri="{FF2B5EF4-FFF2-40B4-BE49-F238E27FC236}">
                <a16:creationId xmlns:a16="http://schemas.microsoft.com/office/drawing/2014/main" xmlns="" id="{6E3820F2-9123-4CD3-8452-DC0A4271C435}"/>
              </a:ext>
            </a:extLst>
          </p:cNvPr>
          <p:cNvSpPr/>
          <p:nvPr/>
        </p:nvSpPr>
        <p:spPr>
          <a:xfrm>
            <a:off x="2808751" y="3379374"/>
            <a:ext cx="4210704" cy="2617471"/>
          </a:xfrm>
          <a:prstGeom prst="rect">
            <a:avLst/>
          </a:prstGeom>
          <a:noFill/>
          <a:ln>
            <a:solidFill>
              <a:srgbClr val="4472C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xmlns="" id="{971B8A28-CF5D-4DC3-B692-6B4431DC3230}"/>
              </a:ext>
            </a:extLst>
          </p:cNvPr>
          <p:cNvSpPr txBox="1"/>
          <p:nvPr/>
        </p:nvSpPr>
        <p:spPr>
          <a:xfrm>
            <a:off x="4047717" y="3358145"/>
            <a:ext cx="1990025" cy="254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1" b="1" dirty="0"/>
              <a:t>Business PBC Ecosystem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xmlns="" id="{57C473F4-EF52-4E6D-A14C-DCEC5BC66C59}"/>
              </a:ext>
            </a:extLst>
          </p:cNvPr>
          <p:cNvSpPr/>
          <p:nvPr/>
        </p:nvSpPr>
        <p:spPr>
          <a:xfrm>
            <a:off x="2808751" y="1308274"/>
            <a:ext cx="4210704" cy="1946147"/>
          </a:xfrm>
          <a:prstGeom prst="rect">
            <a:avLst/>
          </a:prstGeom>
          <a:noFill/>
          <a:ln>
            <a:solidFill>
              <a:srgbClr val="4472C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xmlns="" id="{76806B63-8EAF-4E4B-B497-94367938F9E5}"/>
              </a:ext>
            </a:extLst>
          </p:cNvPr>
          <p:cNvSpPr txBox="1"/>
          <p:nvPr/>
        </p:nvSpPr>
        <p:spPr>
          <a:xfrm>
            <a:off x="4147251" y="1273593"/>
            <a:ext cx="1807684" cy="254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1" b="1" dirty="0"/>
              <a:t>Audit PBC Ecosystem</a:t>
            </a:r>
          </a:p>
        </p:txBody>
      </p:sp>
      <p:sp>
        <p:nvSpPr>
          <p:cNvPr id="120" name="Rounded Rectangle 55">
            <a:extLst>
              <a:ext uri="{FF2B5EF4-FFF2-40B4-BE49-F238E27FC236}">
                <a16:creationId xmlns:a16="http://schemas.microsoft.com/office/drawing/2014/main" xmlns="" id="{EF6B5AF7-AC0C-408E-9CB6-D3042E9F8E69}"/>
              </a:ext>
            </a:extLst>
          </p:cNvPr>
          <p:cNvSpPr/>
          <p:nvPr/>
        </p:nvSpPr>
        <p:spPr>
          <a:xfrm>
            <a:off x="4843139" y="1549951"/>
            <a:ext cx="784973" cy="489137"/>
          </a:xfrm>
          <a:prstGeom prst="roundRect">
            <a:avLst/>
          </a:prstGeom>
          <a:solidFill>
            <a:srgbClr val="4472C4"/>
          </a:solidFill>
          <a:ln w="1905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13" b="1" dirty="0"/>
              <a:t>PCAOB</a:t>
            </a:r>
          </a:p>
        </p:txBody>
      </p:sp>
      <p:sp>
        <p:nvSpPr>
          <p:cNvPr id="121" name="Rounded Rectangle 56">
            <a:extLst>
              <a:ext uri="{FF2B5EF4-FFF2-40B4-BE49-F238E27FC236}">
                <a16:creationId xmlns:a16="http://schemas.microsoft.com/office/drawing/2014/main" xmlns="" id="{70800B25-E19C-4F0D-AA2A-E0FF832EFDF2}"/>
              </a:ext>
            </a:extLst>
          </p:cNvPr>
          <p:cNvSpPr/>
          <p:nvPr/>
        </p:nvSpPr>
        <p:spPr>
          <a:xfrm>
            <a:off x="3663645" y="1901539"/>
            <a:ext cx="784973" cy="489137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noFill/>
            <a:prstDash val="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13" b="1" dirty="0"/>
              <a:t>Public Parties</a:t>
            </a:r>
          </a:p>
        </p:txBody>
      </p:sp>
      <p:sp>
        <p:nvSpPr>
          <p:cNvPr id="122" name="Rounded Rectangle 57">
            <a:extLst>
              <a:ext uri="{FF2B5EF4-FFF2-40B4-BE49-F238E27FC236}">
                <a16:creationId xmlns:a16="http://schemas.microsoft.com/office/drawing/2014/main" xmlns="" id="{CF5E8029-447B-4974-B036-D475DF01AAA9}"/>
              </a:ext>
            </a:extLst>
          </p:cNvPr>
          <p:cNvSpPr/>
          <p:nvPr/>
        </p:nvSpPr>
        <p:spPr>
          <a:xfrm>
            <a:off x="6142592" y="1844893"/>
            <a:ext cx="784973" cy="489137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noFill/>
            <a:prstDash val="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13" b="1" dirty="0"/>
              <a:t>SEC</a:t>
            </a:r>
          </a:p>
        </p:txBody>
      </p:sp>
      <p:sp>
        <p:nvSpPr>
          <p:cNvPr id="123" name="Rounded Rectangle 58">
            <a:extLst>
              <a:ext uri="{FF2B5EF4-FFF2-40B4-BE49-F238E27FC236}">
                <a16:creationId xmlns:a16="http://schemas.microsoft.com/office/drawing/2014/main" xmlns="" id="{34EE33A4-C7D4-4C0F-9974-AB004CEBB636}"/>
              </a:ext>
            </a:extLst>
          </p:cNvPr>
          <p:cNvSpPr/>
          <p:nvPr/>
        </p:nvSpPr>
        <p:spPr>
          <a:xfrm>
            <a:off x="3569292" y="2664299"/>
            <a:ext cx="784973" cy="489137"/>
          </a:xfrm>
          <a:prstGeom prst="roundRect">
            <a:avLst/>
          </a:prstGeom>
          <a:solidFill>
            <a:srgbClr val="4472C4"/>
          </a:solidFill>
          <a:ln w="1905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13" b="1" dirty="0"/>
              <a:t>Auditor</a:t>
            </a:r>
          </a:p>
        </p:txBody>
      </p: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xmlns="" id="{DE2D0D90-0D43-4587-82DA-8C10A0433307}"/>
              </a:ext>
            </a:extLst>
          </p:cNvPr>
          <p:cNvCxnSpPr>
            <a:endCxn id="123" idx="0"/>
          </p:cNvCxnSpPr>
          <p:nvPr/>
        </p:nvCxnSpPr>
        <p:spPr>
          <a:xfrm>
            <a:off x="3953332" y="2366004"/>
            <a:ext cx="8447" cy="29829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xmlns="" id="{91F088B8-8ACE-4E79-945C-56D75D088998}"/>
              </a:ext>
            </a:extLst>
          </p:cNvPr>
          <p:cNvCxnSpPr/>
          <p:nvPr/>
        </p:nvCxnSpPr>
        <p:spPr>
          <a:xfrm flipV="1">
            <a:off x="4390438" y="2188878"/>
            <a:ext cx="1770785" cy="58286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xmlns="" id="{45FAD09A-25B4-45D8-A66A-F8AF04289DF3}"/>
              </a:ext>
            </a:extLst>
          </p:cNvPr>
          <p:cNvCxnSpPr>
            <a:stCxn id="121" idx="3"/>
            <a:endCxn id="122" idx="1"/>
          </p:cNvCxnSpPr>
          <p:nvPr/>
        </p:nvCxnSpPr>
        <p:spPr>
          <a:xfrm flipV="1">
            <a:off x="4448615" y="2089457"/>
            <a:ext cx="1693975" cy="5664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xmlns="" id="{86DA0F61-F654-43AE-AF33-1B325D130978}"/>
              </a:ext>
            </a:extLst>
          </p:cNvPr>
          <p:cNvCxnSpPr/>
          <p:nvPr/>
        </p:nvCxnSpPr>
        <p:spPr>
          <a:xfrm flipV="1">
            <a:off x="4368681" y="2908868"/>
            <a:ext cx="1364829" cy="111821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xmlns="" id="{2D61DC0F-AF21-4103-9127-C5699E31980E}"/>
              </a:ext>
            </a:extLst>
          </p:cNvPr>
          <p:cNvCxnSpPr/>
          <p:nvPr/>
        </p:nvCxnSpPr>
        <p:spPr>
          <a:xfrm flipV="1">
            <a:off x="4189156" y="1931414"/>
            <a:ext cx="651949" cy="70110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xmlns="" id="{5DD2089F-58B8-4AFD-B336-4EDB7BE8CA61}"/>
              </a:ext>
            </a:extLst>
          </p:cNvPr>
          <p:cNvCxnSpPr/>
          <p:nvPr/>
        </p:nvCxnSpPr>
        <p:spPr>
          <a:xfrm>
            <a:off x="5662323" y="1787262"/>
            <a:ext cx="455280" cy="22096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0" name="Group 129">
            <a:extLst>
              <a:ext uri="{FF2B5EF4-FFF2-40B4-BE49-F238E27FC236}">
                <a16:creationId xmlns:a16="http://schemas.microsoft.com/office/drawing/2014/main" xmlns="" id="{64BED002-D37C-4EF6-85AB-3C14E7D2F9CB}"/>
              </a:ext>
            </a:extLst>
          </p:cNvPr>
          <p:cNvGrpSpPr/>
          <p:nvPr/>
        </p:nvGrpSpPr>
        <p:grpSpPr>
          <a:xfrm>
            <a:off x="1666035" y="1926631"/>
            <a:ext cx="595215" cy="414423"/>
            <a:chOff x="9322641" y="2258092"/>
            <a:chExt cx="612000" cy="612000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xmlns="" id="{BE40BC55-B8BB-41C0-BCB5-C8EEBE1F4328}"/>
                </a:ext>
              </a:extLst>
            </p:cNvPr>
            <p:cNvSpPr/>
            <p:nvPr/>
          </p:nvSpPr>
          <p:spPr bwMode="ltGray">
            <a:xfrm>
              <a:off x="9322641" y="2258092"/>
              <a:ext cx="612000" cy="612000"/>
            </a:xfrm>
            <a:prstGeom prst="ellipse">
              <a:avLst/>
            </a:prstGeom>
            <a:solidFill>
              <a:srgbClr val="4472C4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 err="1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132" name="Freeform 4959">
              <a:extLst>
                <a:ext uri="{FF2B5EF4-FFF2-40B4-BE49-F238E27FC236}">
                  <a16:creationId xmlns:a16="http://schemas.microsoft.com/office/drawing/2014/main" xmlns="" id="{BE407A11-CE5C-4C5A-A4B8-119CF0190C5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411820" y="2420468"/>
              <a:ext cx="433640" cy="337275"/>
            </a:xfrm>
            <a:custGeom>
              <a:avLst/>
              <a:gdLst>
                <a:gd name="T0" fmla="*/ 348 w 360"/>
                <a:gd name="T1" fmla="*/ 0 h 280"/>
                <a:gd name="T2" fmla="*/ 8 w 360"/>
                <a:gd name="T3" fmla="*/ 0 h 280"/>
                <a:gd name="T4" fmla="*/ 0 w 360"/>
                <a:gd name="T5" fmla="*/ 8 h 280"/>
                <a:gd name="T6" fmla="*/ 8 w 360"/>
                <a:gd name="T7" fmla="*/ 242 h 280"/>
                <a:gd name="T8" fmla="*/ 180 w 360"/>
                <a:gd name="T9" fmla="*/ 280 h 280"/>
                <a:gd name="T10" fmla="*/ 358 w 360"/>
                <a:gd name="T11" fmla="*/ 238 h 280"/>
                <a:gd name="T12" fmla="*/ 360 w 360"/>
                <a:gd name="T13" fmla="*/ 4 h 280"/>
                <a:gd name="T14" fmla="*/ 20 w 360"/>
                <a:gd name="T15" fmla="*/ 224 h 280"/>
                <a:gd name="T16" fmla="*/ 200 w 360"/>
                <a:gd name="T17" fmla="*/ 54 h 280"/>
                <a:gd name="T18" fmla="*/ 334 w 360"/>
                <a:gd name="T19" fmla="*/ 26 h 280"/>
                <a:gd name="T20" fmla="*/ 338 w 360"/>
                <a:gd name="T21" fmla="*/ 36 h 280"/>
                <a:gd name="T22" fmla="*/ 204 w 360"/>
                <a:gd name="T23" fmla="*/ 72 h 280"/>
                <a:gd name="T24" fmla="*/ 196 w 360"/>
                <a:gd name="T25" fmla="*/ 72 h 280"/>
                <a:gd name="T26" fmla="*/ 194 w 360"/>
                <a:gd name="T27" fmla="*/ 58 h 280"/>
                <a:gd name="T28" fmla="*/ 200 w 360"/>
                <a:gd name="T29" fmla="*/ 90 h 280"/>
                <a:gd name="T30" fmla="*/ 270 w 360"/>
                <a:gd name="T31" fmla="*/ 76 h 280"/>
                <a:gd name="T32" fmla="*/ 274 w 360"/>
                <a:gd name="T33" fmla="*/ 86 h 280"/>
                <a:gd name="T34" fmla="*/ 204 w 360"/>
                <a:gd name="T35" fmla="*/ 108 h 280"/>
                <a:gd name="T36" fmla="*/ 196 w 360"/>
                <a:gd name="T37" fmla="*/ 106 h 280"/>
                <a:gd name="T38" fmla="*/ 194 w 360"/>
                <a:gd name="T39" fmla="*/ 94 h 280"/>
                <a:gd name="T40" fmla="*/ 340 w 360"/>
                <a:gd name="T41" fmla="*/ 168 h 280"/>
                <a:gd name="T42" fmla="*/ 336 w 360"/>
                <a:gd name="T43" fmla="*/ 174 h 280"/>
                <a:gd name="T44" fmla="*/ 326 w 360"/>
                <a:gd name="T45" fmla="*/ 172 h 280"/>
                <a:gd name="T46" fmla="*/ 284 w 360"/>
                <a:gd name="T47" fmla="*/ 192 h 280"/>
                <a:gd name="T48" fmla="*/ 210 w 360"/>
                <a:gd name="T49" fmla="*/ 242 h 280"/>
                <a:gd name="T50" fmla="*/ 196 w 360"/>
                <a:gd name="T51" fmla="*/ 246 h 280"/>
                <a:gd name="T52" fmla="*/ 192 w 360"/>
                <a:gd name="T53" fmla="*/ 236 h 280"/>
                <a:gd name="T54" fmla="*/ 234 w 360"/>
                <a:gd name="T55" fmla="*/ 156 h 280"/>
                <a:gd name="T56" fmla="*/ 280 w 360"/>
                <a:gd name="T57" fmla="*/ 170 h 280"/>
                <a:gd name="T58" fmla="*/ 290 w 360"/>
                <a:gd name="T59" fmla="*/ 134 h 280"/>
                <a:gd name="T60" fmla="*/ 298 w 360"/>
                <a:gd name="T61" fmla="*/ 124 h 280"/>
                <a:gd name="T62" fmla="*/ 336 w 360"/>
                <a:gd name="T63" fmla="*/ 124 h 280"/>
                <a:gd name="T64" fmla="*/ 340 w 360"/>
                <a:gd name="T65" fmla="*/ 168 h 280"/>
                <a:gd name="T66" fmla="*/ 46 w 360"/>
                <a:gd name="T67" fmla="*/ 68 h 280"/>
                <a:gd name="T68" fmla="*/ 38 w 360"/>
                <a:gd name="T69" fmla="*/ 60 h 280"/>
                <a:gd name="T70" fmla="*/ 42 w 360"/>
                <a:gd name="T71" fmla="*/ 50 h 280"/>
                <a:gd name="T72" fmla="*/ 140 w 360"/>
                <a:gd name="T73" fmla="*/ 68 h 280"/>
                <a:gd name="T74" fmla="*/ 148 w 360"/>
                <a:gd name="T75" fmla="*/ 80 h 280"/>
                <a:gd name="T76" fmla="*/ 138 w 360"/>
                <a:gd name="T77" fmla="*/ 88 h 280"/>
                <a:gd name="T78" fmla="*/ 70 w 360"/>
                <a:gd name="T79" fmla="*/ 126 h 280"/>
                <a:gd name="T80" fmla="*/ 44 w 360"/>
                <a:gd name="T81" fmla="*/ 142 h 280"/>
                <a:gd name="T82" fmla="*/ 38 w 360"/>
                <a:gd name="T83" fmla="*/ 168 h 280"/>
                <a:gd name="T84" fmla="*/ 50 w 360"/>
                <a:gd name="T85" fmla="*/ 202 h 280"/>
                <a:gd name="T86" fmla="*/ 78 w 360"/>
                <a:gd name="T87" fmla="*/ 218 h 280"/>
                <a:gd name="T88" fmla="*/ 98 w 360"/>
                <a:gd name="T89" fmla="*/ 212 h 280"/>
                <a:gd name="T90" fmla="*/ 116 w 360"/>
                <a:gd name="T91" fmla="*/ 186 h 280"/>
                <a:gd name="T92" fmla="*/ 128 w 360"/>
                <a:gd name="T93" fmla="*/ 166 h 280"/>
                <a:gd name="T94" fmla="*/ 116 w 360"/>
                <a:gd name="T95" fmla="*/ 132 h 280"/>
                <a:gd name="T96" fmla="*/ 88 w 360"/>
                <a:gd name="T97" fmla="*/ 114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60" h="280">
                  <a:moveTo>
                    <a:pt x="356" y="2"/>
                  </a:moveTo>
                  <a:lnTo>
                    <a:pt x="356" y="2"/>
                  </a:lnTo>
                  <a:lnTo>
                    <a:pt x="352" y="0"/>
                  </a:lnTo>
                  <a:lnTo>
                    <a:pt x="348" y="0"/>
                  </a:lnTo>
                  <a:lnTo>
                    <a:pt x="180" y="38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4" y="2"/>
                  </a:lnTo>
                  <a:lnTo>
                    <a:pt x="4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232"/>
                  </a:lnTo>
                  <a:lnTo>
                    <a:pt x="0" y="232"/>
                  </a:lnTo>
                  <a:lnTo>
                    <a:pt x="2" y="238"/>
                  </a:lnTo>
                  <a:lnTo>
                    <a:pt x="8" y="242"/>
                  </a:lnTo>
                  <a:lnTo>
                    <a:pt x="178" y="280"/>
                  </a:lnTo>
                  <a:lnTo>
                    <a:pt x="178" y="280"/>
                  </a:lnTo>
                  <a:lnTo>
                    <a:pt x="180" y="280"/>
                  </a:lnTo>
                  <a:lnTo>
                    <a:pt x="180" y="280"/>
                  </a:lnTo>
                  <a:lnTo>
                    <a:pt x="182" y="280"/>
                  </a:lnTo>
                  <a:lnTo>
                    <a:pt x="352" y="242"/>
                  </a:lnTo>
                  <a:lnTo>
                    <a:pt x="352" y="242"/>
                  </a:lnTo>
                  <a:lnTo>
                    <a:pt x="358" y="238"/>
                  </a:lnTo>
                  <a:lnTo>
                    <a:pt x="360" y="232"/>
                  </a:lnTo>
                  <a:lnTo>
                    <a:pt x="360" y="8"/>
                  </a:lnTo>
                  <a:lnTo>
                    <a:pt x="360" y="8"/>
                  </a:lnTo>
                  <a:lnTo>
                    <a:pt x="360" y="4"/>
                  </a:lnTo>
                  <a:lnTo>
                    <a:pt x="356" y="2"/>
                  </a:lnTo>
                  <a:lnTo>
                    <a:pt x="356" y="2"/>
                  </a:lnTo>
                  <a:close/>
                  <a:moveTo>
                    <a:pt x="170" y="258"/>
                  </a:moveTo>
                  <a:lnTo>
                    <a:pt x="20" y="224"/>
                  </a:lnTo>
                  <a:lnTo>
                    <a:pt x="20" y="22"/>
                  </a:lnTo>
                  <a:lnTo>
                    <a:pt x="170" y="56"/>
                  </a:lnTo>
                  <a:lnTo>
                    <a:pt x="170" y="258"/>
                  </a:lnTo>
                  <a:close/>
                  <a:moveTo>
                    <a:pt x="200" y="54"/>
                  </a:moveTo>
                  <a:lnTo>
                    <a:pt x="326" y="24"/>
                  </a:lnTo>
                  <a:lnTo>
                    <a:pt x="326" y="24"/>
                  </a:lnTo>
                  <a:lnTo>
                    <a:pt x="330" y="24"/>
                  </a:lnTo>
                  <a:lnTo>
                    <a:pt x="334" y="26"/>
                  </a:lnTo>
                  <a:lnTo>
                    <a:pt x="336" y="28"/>
                  </a:lnTo>
                  <a:lnTo>
                    <a:pt x="338" y="32"/>
                  </a:lnTo>
                  <a:lnTo>
                    <a:pt x="338" y="32"/>
                  </a:lnTo>
                  <a:lnTo>
                    <a:pt x="338" y="36"/>
                  </a:lnTo>
                  <a:lnTo>
                    <a:pt x="336" y="40"/>
                  </a:lnTo>
                  <a:lnTo>
                    <a:pt x="334" y="42"/>
                  </a:lnTo>
                  <a:lnTo>
                    <a:pt x="330" y="44"/>
                  </a:lnTo>
                  <a:lnTo>
                    <a:pt x="204" y="72"/>
                  </a:lnTo>
                  <a:lnTo>
                    <a:pt x="204" y="72"/>
                  </a:lnTo>
                  <a:lnTo>
                    <a:pt x="202" y="74"/>
                  </a:lnTo>
                  <a:lnTo>
                    <a:pt x="202" y="74"/>
                  </a:lnTo>
                  <a:lnTo>
                    <a:pt x="196" y="72"/>
                  </a:lnTo>
                  <a:lnTo>
                    <a:pt x="192" y="66"/>
                  </a:lnTo>
                  <a:lnTo>
                    <a:pt x="192" y="66"/>
                  </a:lnTo>
                  <a:lnTo>
                    <a:pt x="192" y="62"/>
                  </a:lnTo>
                  <a:lnTo>
                    <a:pt x="194" y="58"/>
                  </a:lnTo>
                  <a:lnTo>
                    <a:pt x="196" y="56"/>
                  </a:lnTo>
                  <a:lnTo>
                    <a:pt x="200" y="54"/>
                  </a:lnTo>
                  <a:lnTo>
                    <a:pt x="200" y="54"/>
                  </a:lnTo>
                  <a:close/>
                  <a:moveTo>
                    <a:pt x="200" y="90"/>
                  </a:moveTo>
                  <a:lnTo>
                    <a:pt x="262" y="74"/>
                  </a:lnTo>
                  <a:lnTo>
                    <a:pt x="262" y="74"/>
                  </a:lnTo>
                  <a:lnTo>
                    <a:pt x="266" y="74"/>
                  </a:lnTo>
                  <a:lnTo>
                    <a:pt x="270" y="76"/>
                  </a:lnTo>
                  <a:lnTo>
                    <a:pt x="274" y="78"/>
                  </a:lnTo>
                  <a:lnTo>
                    <a:pt x="274" y="82"/>
                  </a:lnTo>
                  <a:lnTo>
                    <a:pt x="274" y="82"/>
                  </a:lnTo>
                  <a:lnTo>
                    <a:pt x="274" y="86"/>
                  </a:lnTo>
                  <a:lnTo>
                    <a:pt x="274" y="90"/>
                  </a:lnTo>
                  <a:lnTo>
                    <a:pt x="270" y="92"/>
                  </a:lnTo>
                  <a:lnTo>
                    <a:pt x="268" y="94"/>
                  </a:lnTo>
                  <a:lnTo>
                    <a:pt x="204" y="108"/>
                  </a:lnTo>
                  <a:lnTo>
                    <a:pt x="204" y="108"/>
                  </a:lnTo>
                  <a:lnTo>
                    <a:pt x="202" y="108"/>
                  </a:lnTo>
                  <a:lnTo>
                    <a:pt x="202" y="108"/>
                  </a:lnTo>
                  <a:lnTo>
                    <a:pt x="196" y="106"/>
                  </a:lnTo>
                  <a:lnTo>
                    <a:pt x="192" y="102"/>
                  </a:lnTo>
                  <a:lnTo>
                    <a:pt x="192" y="102"/>
                  </a:lnTo>
                  <a:lnTo>
                    <a:pt x="192" y="98"/>
                  </a:lnTo>
                  <a:lnTo>
                    <a:pt x="194" y="94"/>
                  </a:lnTo>
                  <a:lnTo>
                    <a:pt x="196" y="90"/>
                  </a:lnTo>
                  <a:lnTo>
                    <a:pt x="200" y="90"/>
                  </a:lnTo>
                  <a:lnTo>
                    <a:pt x="200" y="90"/>
                  </a:lnTo>
                  <a:close/>
                  <a:moveTo>
                    <a:pt x="340" y="168"/>
                  </a:moveTo>
                  <a:lnTo>
                    <a:pt x="340" y="168"/>
                  </a:lnTo>
                  <a:lnTo>
                    <a:pt x="340" y="172"/>
                  </a:lnTo>
                  <a:lnTo>
                    <a:pt x="336" y="174"/>
                  </a:lnTo>
                  <a:lnTo>
                    <a:pt x="336" y="174"/>
                  </a:lnTo>
                  <a:lnTo>
                    <a:pt x="332" y="176"/>
                  </a:lnTo>
                  <a:lnTo>
                    <a:pt x="332" y="176"/>
                  </a:lnTo>
                  <a:lnTo>
                    <a:pt x="330" y="174"/>
                  </a:lnTo>
                  <a:lnTo>
                    <a:pt x="326" y="172"/>
                  </a:lnTo>
                  <a:lnTo>
                    <a:pt x="316" y="162"/>
                  </a:lnTo>
                  <a:lnTo>
                    <a:pt x="288" y="190"/>
                  </a:lnTo>
                  <a:lnTo>
                    <a:pt x="288" y="190"/>
                  </a:lnTo>
                  <a:lnTo>
                    <a:pt x="284" y="192"/>
                  </a:lnTo>
                  <a:lnTo>
                    <a:pt x="278" y="192"/>
                  </a:lnTo>
                  <a:lnTo>
                    <a:pt x="246" y="178"/>
                  </a:lnTo>
                  <a:lnTo>
                    <a:pt x="210" y="242"/>
                  </a:lnTo>
                  <a:lnTo>
                    <a:pt x="210" y="242"/>
                  </a:lnTo>
                  <a:lnTo>
                    <a:pt x="206" y="246"/>
                  </a:lnTo>
                  <a:lnTo>
                    <a:pt x="200" y="248"/>
                  </a:lnTo>
                  <a:lnTo>
                    <a:pt x="200" y="248"/>
                  </a:lnTo>
                  <a:lnTo>
                    <a:pt x="196" y="246"/>
                  </a:lnTo>
                  <a:lnTo>
                    <a:pt x="196" y="246"/>
                  </a:lnTo>
                  <a:lnTo>
                    <a:pt x="194" y="244"/>
                  </a:lnTo>
                  <a:lnTo>
                    <a:pt x="192" y="240"/>
                  </a:lnTo>
                  <a:lnTo>
                    <a:pt x="192" y="236"/>
                  </a:lnTo>
                  <a:lnTo>
                    <a:pt x="192" y="234"/>
                  </a:lnTo>
                  <a:lnTo>
                    <a:pt x="232" y="160"/>
                  </a:lnTo>
                  <a:lnTo>
                    <a:pt x="232" y="160"/>
                  </a:lnTo>
                  <a:lnTo>
                    <a:pt x="234" y="156"/>
                  </a:lnTo>
                  <a:lnTo>
                    <a:pt x="238" y="154"/>
                  </a:lnTo>
                  <a:lnTo>
                    <a:pt x="242" y="154"/>
                  </a:lnTo>
                  <a:lnTo>
                    <a:pt x="246" y="154"/>
                  </a:lnTo>
                  <a:lnTo>
                    <a:pt x="280" y="170"/>
                  </a:lnTo>
                  <a:lnTo>
                    <a:pt x="302" y="148"/>
                  </a:lnTo>
                  <a:lnTo>
                    <a:pt x="292" y="138"/>
                  </a:lnTo>
                  <a:lnTo>
                    <a:pt x="292" y="138"/>
                  </a:lnTo>
                  <a:lnTo>
                    <a:pt x="290" y="134"/>
                  </a:lnTo>
                  <a:lnTo>
                    <a:pt x="290" y="128"/>
                  </a:lnTo>
                  <a:lnTo>
                    <a:pt x="290" y="128"/>
                  </a:lnTo>
                  <a:lnTo>
                    <a:pt x="292" y="126"/>
                  </a:lnTo>
                  <a:lnTo>
                    <a:pt x="298" y="124"/>
                  </a:lnTo>
                  <a:lnTo>
                    <a:pt x="298" y="124"/>
                  </a:lnTo>
                  <a:lnTo>
                    <a:pt x="332" y="124"/>
                  </a:lnTo>
                  <a:lnTo>
                    <a:pt x="332" y="124"/>
                  </a:lnTo>
                  <a:lnTo>
                    <a:pt x="336" y="124"/>
                  </a:lnTo>
                  <a:lnTo>
                    <a:pt x="338" y="126"/>
                  </a:lnTo>
                  <a:lnTo>
                    <a:pt x="340" y="128"/>
                  </a:lnTo>
                  <a:lnTo>
                    <a:pt x="340" y="132"/>
                  </a:lnTo>
                  <a:lnTo>
                    <a:pt x="340" y="168"/>
                  </a:lnTo>
                  <a:close/>
                  <a:moveTo>
                    <a:pt x="138" y="88"/>
                  </a:moveTo>
                  <a:lnTo>
                    <a:pt x="138" y="88"/>
                  </a:lnTo>
                  <a:lnTo>
                    <a:pt x="136" y="88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42" y="66"/>
                  </a:lnTo>
                  <a:lnTo>
                    <a:pt x="40" y="62"/>
                  </a:lnTo>
                  <a:lnTo>
                    <a:pt x="38" y="60"/>
                  </a:lnTo>
                  <a:lnTo>
                    <a:pt x="38" y="56"/>
                  </a:lnTo>
                  <a:lnTo>
                    <a:pt x="38" y="56"/>
                  </a:lnTo>
                  <a:lnTo>
                    <a:pt x="40" y="52"/>
                  </a:lnTo>
                  <a:lnTo>
                    <a:pt x="42" y="50"/>
                  </a:lnTo>
                  <a:lnTo>
                    <a:pt x="46" y="48"/>
                  </a:lnTo>
                  <a:lnTo>
                    <a:pt x="50" y="48"/>
                  </a:lnTo>
                  <a:lnTo>
                    <a:pt x="140" y="68"/>
                  </a:lnTo>
                  <a:lnTo>
                    <a:pt x="140" y="68"/>
                  </a:lnTo>
                  <a:lnTo>
                    <a:pt x="144" y="70"/>
                  </a:lnTo>
                  <a:lnTo>
                    <a:pt x="146" y="72"/>
                  </a:lnTo>
                  <a:lnTo>
                    <a:pt x="148" y="76"/>
                  </a:lnTo>
                  <a:lnTo>
                    <a:pt x="148" y="80"/>
                  </a:lnTo>
                  <a:lnTo>
                    <a:pt x="148" y="80"/>
                  </a:lnTo>
                  <a:lnTo>
                    <a:pt x="144" y="86"/>
                  </a:lnTo>
                  <a:lnTo>
                    <a:pt x="138" y="88"/>
                  </a:lnTo>
                  <a:lnTo>
                    <a:pt x="138" y="88"/>
                  </a:lnTo>
                  <a:close/>
                  <a:moveTo>
                    <a:pt x="78" y="172"/>
                  </a:moveTo>
                  <a:lnTo>
                    <a:pt x="78" y="126"/>
                  </a:lnTo>
                  <a:lnTo>
                    <a:pt x="78" y="126"/>
                  </a:lnTo>
                  <a:lnTo>
                    <a:pt x="70" y="126"/>
                  </a:lnTo>
                  <a:lnTo>
                    <a:pt x="62" y="128"/>
                  </a:lnTo>
                  <a:lnTo>
                    <a:pt x="56" y="132"/>
                  </a:lnTo>
                  <a:lnTo>
                    <a:pt x="50" y="136"/>
                  </a:lnTo>
                  <a:lnTo>
                    <a:pt x="44" y="142"/>
                  </a:lnTo>
                  <a:lnTo>
                    <a:pt x="42" y="150"/>
                  </a:lnTo>
                  <a:lnTo>
                    <a:pt x="40" y="158"/>
                  </a:lnTo>
                  <a:lnTo>
                    <a:pt x="38" y="168"/>
                  </a:lnTo>
                  <a:lnTo>
                    <a:pt x="38" y="168"/>
                  </a:lnTo>
                  <a:lnTo>
                    <a:pt x="40" y="176"/>
                  </a:lnTo>
                  <a:lnTo>
                    <a:pt x="42" y="186"/>
                  </a:lnTo>
                  <a:lnTo>
                    <a:pt x="44" y="194"/>
                  </a:lnTo>
                  <a:lnTo>
                    <a:pt x="50" y="202"/>
                  </a:lnTo>
                  <a:lnTo>
                    <a:pt x="56" y="208"/>
                  </a:lnTo>
                  <a:lnTo>
                    <a:pt x="62" y="212"/>
                  </a:lnTo>
                  <a:lnTo>
                    <a:pt x="70" y="216"/>
                  </a:lnTo>
                  <a:lnTo>
                    <a:pt x="78" y="218"/>
                  </a:lnTo>
                  <a:lnTo>
                    <a:pt x="78" y="218"/>
                  </a:lnTo>
                  <a:lnTo>
                    <a:pt x="84" y="218"/>
                  </a:lnTo>
                  <a:lnTo>
                    <a:pt x="92" y="216"/>
                  </a:lnTo>
                  <a:lnTo>
                    <a:pt x="98" y="212"/>
                  </a:lnTo>
                  <a:lnTo>
                    <a:pt x="104" y="208"/>
                  </a:lnTo>
                  <a:lnTo>
                    <a:pt x="110" y="202"/>
                  </a:lnTo>
                  <a:lnTo>
                    <a:pt x="114" y="194"/>
                  </a:lnTo>
                  <a:lnTo>
                    <a:pt x="116" y="186"/>
                  </a:lnTo>
                  <a:lnTo>
                    <a:pt x="116" y="176"/>
                  </a:lnTo>
                  <a:lnTo>
                    <a:pt x="78" y="172"/>
                  </a:lnTo>
                  <a:close/>
                  <a:moveTo>
                    <a:pt x="128" y="166"/>
                  </a:moveTo>
                  <a:lnTo>
                    <a:pt x="128" y="166"/>
                  </a:lnTo>
                  <a:lnTo>
                    <a:pt x="126" y="156"/>
                  </a:lnTo>
                  <a:lnTo>
                    <a:pt x="124" y="146"/>
                  </a:lnTo>
                  <a:lnTo>
                    <a:pt x="122" y="138"/>
                  </a:lnTo>
                  <a:lnTo>
                    <a:pt x="116" y="132"/>
                  </a:lnTo>
                  <a:lnTo>
                    <a:pt x="110" y="126"/>
                  </a:lnTo>
                  <a:lnTo>
                    <a:pt x="104" y="120"/>
                  </a:lnTo>
                  <a:lnTo>
                    <a:pt x="96" y="116"/>
                  </a:lnTo>
                  <a:lnTo>
                    <a:pt x="88" y="114"/>
                  </a:lnTo>
                  <a:lnTo>
                    <a:pt x="88" y="160"/>
                  </a:lnTo>
                  <a:lnTo>
                    <a:pt x="128" y="16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1" rIns="68580" bIns="34291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</p:grpSp>
      <p:sp>
        <p:nvSpPr>
          <p:cNvPr id="133" name="TextBox 132">
            <a:extLst>
              <a:ext uri="{FF2B5EF4-FFF2-40B4-BE49-F238E27FC236}">
                <a16:creationId xmlns:a16="http://schemas.microsoft.com/office/drawing/2014/main" xmlns="" id="{D2DDD651-1FF8-4A60-AA5F-FCBF311A0DFD}"/>
              </a:ext>
            </a:extLst>
          </p:cNvPr>
          <p:cNvSpPr txBox="1"/>
          <p:nvPr/>
        </p:nvSpPr>
        <p:spPr>
          <a:xfrm>
            <a:off x="1545841" y="1469405"/>
            <a:ext cx="804821" cy="415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1" b="1" dirty="0"/>
              <a:t>Revenue Analytics</a:t>
            </a:r>
          </a:p>
        </p:txBody>
      </p: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xmlns="" id="{8B87923D-0B76-4250-844D-12134083C28B}"/>
              </a:ext>
            </a:extLst>
          </p:cNvPr>
          <p:cNvCxnSpPr>
            <a:cxnSpLocks/>
            <a:stCxn id="135" idx="3"/>
            <a:endCxn id="131" idx="3"/>
          </p:cNvCxnSpPr>
          <p:nvPr/>
        </p:nvCxnSpPr>
        <p:spPr>
          <a:xfrm flipV="1">
            <a:off x="1527977" y="2280363"/>
            <a:ext cx="225224" cy="7055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>
            <a:extLst>
              <a:ext uri="{FF2B5EF4-FFF2-40B4-BE49-F238E27FC236}">
                <a16:creationId xmlns:a16="http://schemas.microsoft.com/office/drawing/2014/main" xmlns="" id="{CFEF63BA-B2DF-404B-AEB8-83F8F97C0CE4}"/>
              </a:ext>
            </a:extLst>
          </p:cNvPr>
          <p:cNvSpPr txBox="1"/>
          <p:nvPr/>
        </p:nvSpPr>
        <p:spPr>
          <a:xfrm>
            <a:off x="863571" y="1987356"/>
            <a:ext cx="664407" cy="727122"/>
          </a:xfrm>
          <a:prstGeom prst="rect">
            <a:avLst/>
          </a:prstGeom>
          <a:solidFill>
            <a:srgbClr val="4472C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825" b="1" dirty="0">
                <a:solidFill>
                  <a:schemeClr val="bg1"/>
                </a:solidFill>
              </a:rPr>
              <a:t>Smart Controls </a:t>
            </a:r>
          </a:p>
          <a:p>
            <a:r>
              <a:rPr lang="en-US" sz="825" b="1" dirty="0">
                <a:solidFill>
                  <a:schemeClr val="bg1"/>
                </a:solidFill>
              </a:rPr>
              <a:t> &amp; </a:t>
            </a:r>
          </a:p>
          <a:p>
            <a:r>
              <a:rPr lang="en-US" sz="825" b="1" dirty="0">
                <a:solidFill>
                  <a:schemeClr val="bg1"/>
                </a:solidFill>
              </a:rPr>
              <a:t>Smart Analytics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xmlns="" id="{422559F9-097B-4104-AFA4-4AF54AC22954}"/>
              </a:ext>
            </a:extLst>
          </p:cNvPr>
          <p:cNvSpPr txBox="1"/>
          <p:nvPr/>
        </p:nvSpPr>
        <p:spPr>
          <a:xfrm>
            <a:off x="771938" y="1434928"/>
            <a:ext cx="924891" cy="577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1" b="1" dirty="0"/>
              <a:t>Smart Audit Procedures</a:t>
            </a:r>
          </a:p>
        </p:txBody>
      </p:sp>
      <p:sp>
        <p:nvSpPr>
          <p:cNvPr id="137" name="Freeform 195">
            <a:extLst>
              <a:ext uri="{FF2B5EF4-FFF2-40B4-BE49-F238E27FC236}">
                <a16:creationId xmlns:a16="http://schemas.microsoft.com/office/drawing/2014/main" xmlns="" id="{89C97BE3-902C-4D08-B8A9-E32AD5301CA3}"/>
              </a:ext>
            </a:extLst>
          </p:cNvPr>
          <p:cNvSpPr>
            <a:spLocks noEditPoints="1"/>
          </p:cNvSpPr>
          <p:nvPr/>
        </p:nvSpPr>
        <p:spPr bwMode="auto">
          <a:xfrm>
            <a:off x="4669351" y="5619112"/>
            <a:ext cx="89927" cy="216759"/>
          </a:xfrm>
          <a:custGeom>
            <a:avLst/>
            <a:gdLst>
              <a:gd name="T0" fmla="*/ 350010811 w 636"/>
              <a:gd name="T1" fmla="*/ 216073037 h 916"/>
              <a:gd name="T2" fmla="*/ 328548598 w 636"/>
              <a:gd name="T3" fmla="*/ 174837444 h 916"/>
              <a:gd name="T4" fmla="*/ 295528481 w 636"/>
              <a:gd name="T5" fmla="*/ 151746348 h 916"/>
              <a:gd name="T6" fmla="*/ 354964328 w 636"/>
              <a:gd name="T7" fmla="*/ 291945785 h 916"/>
              <a:gd name="T8" fmla="*/ 424306302 w 636"/>
              <a:gd name="T9" fmla="*/ 318336128 h 916"/>
              <a:gd name="T10" fmla="*/ 468882506 w 636"/>
              <a:gd name="T11" fmla="*/ 346376549 h 916"/>
              <a:gd name="T12" fmla="*/ 493647480 w 636"/>
              <a:gd name="T13" fmla="*/ 374416062 h 916"/>
              <a:gd name="T14" fmla="*/ 516761471 w 636"/>
              <a:gd name="T15" fmla="*/ 420600071 h 916"/>
              <a:gd name="T16" fmla="*/ 525016728 w 636"/>
              <a:gd name="T17" fmla="*/ 476680118 h 916"/>
              <a:gd name="T18" fmla="*/ 520064119 w 636"/>
              <a:gd name="T19" fmla="*/ 519564880 h 916"/>
              <a:gd name="T20" fmla="*/ 505204476 w 636"/>
              <a:gd name="T21" fmla="*/ 560800473 h 916"/>
              <a:gd name="T22" fmla="*/ 467231636 w 636"/>
              <a:gd name="T23" fmla="*/ 611931991 h 916"/>
              <a:gd name="T24" fmla="*/ 435863297 w 636"/>
              <a:gd name="T25" fmla="*/ 636673164 h 916"/>
              <a:gd name="T26" fmla="*/ 384681798 w 636"/>
              <a:gd name="T27" fmla="*/ 663063508 h 916"/>
              <a:gd name="T28" fmla="*/ 343407333 w 636"/>
              <a:gd name="T29" fmla="*/ 671310263 h 916"/>
              <a:gd name="T30" fmla="*/ 295528481 w 636"/>
              <a:gd name="T31" fmla="*/ 755430618 h 916"/>
              <a:gd name="T32" fmla="*/ 234441707 w 636"/>
              <a:gd name="T33" fmla="*/ 676258680 h 916"/>
              <a:gd name="T34" fmla="*/ 155193608 w 636"/>
              <a:gd name="T35" fmla="*/ 663063508 h 916"/>
              <a:gd name="T36" fmla="*/ 115569984 w 636"/>
              <a:gd name="T37" fmla="*/ 648219167 h 916"/>
              <a:gd name="T38" fmla="*/ 67691132 w 636"/>
              <a:gd name="T39" fmla="*/ 615230329 h 916"/>
              <a:gd name="T40" fmla="*/ 41274479 w 636"/>
              <a:gd name="T41" fmla="*/ 588839986 h 916"/>
              <a:gd name="T42" fmla="*/ 23113998 w 636"/>
              <a:gd name="T43" fmla="*/ 560800473 h 916"/>
              <a:gd name="T44" fmla="*/ 4952610 w 636"/>
              <a:gd name="T45" fmla="*/ 508018878 h 916"/>
              <a:gd name="T46" fmla="*/ 171703212 w 636"/>
              <a:gd name="T47" fmla="*/ 468433250 h 916"/>
              <a:gd name="T48" fmla="*/ 186562855 w 636"/>
              <a:gd name="T49" fmla="*/ 517915711 h 916"/>
              <a:gd name="T50" fmla="*/ 199770721 w 636"/>
              <a:gd name="T51" fmla="*/ 537708469 h 916"/>
              <a:gd name="T52" fmla="*/ 234441707 w 636"/>
              <a:gd name="T53" fmla="*/ 560800473 h 916"/>
              <a:gd name="T54" fmla="*/ 194817203 w 636"/>
              <a:gd name="T55" fmla="*/ 400807314 h 916"/>
              <a:gd name="T56" fmla="*/ 113919114 w 636"/>
              <a:gd name="T57" fmla="*/ 371117723 h 916"/>
              <a:gd name="T58" fmla="*/ 80898997 w 636"/>
              <a:gd name="T59" fmla="*/ 348025719 h 916"/>
              <a:gd name="T60" fmla="*/ 51180605 w 636"/>
              <a:gd name="T61" fmla="*/ 315037789 h 916"/>
              <a:gd name="T62" fmla="*/ 26415737 w 636"/>
              <a:gd name="T63" fmla="*/ 249061023 h 916"/>
              <a:gd name="T64" fmla="*/ 26415737 w 636"/>
              <a:gd name="T65" fmla="*/ 204527034 h 916"/>
              <a:gd name="T66" fmla="*/ 37972740 w 636"/>
              <a:gd name="T67" fmla="*/ 153395517 h 916"/>
              <a:gd name="T68" fmla="*/ 66040263 w 636"/>
              <a:gd name="T69" fmla="*/ 110510727 h 916"/>
              <a:gd name="T70" fmla="*/ 92455993 w 636"/>
              <a:gd name="T71" fmla="*/ 85769553 h 916"/>
              <a:gd name="T72" fmla="*/ 143636612 w 636"/>
              <a:gd name="T73" fmla="*/ 57729117 h 916"/>
              <a:gd name="T74" fmla="*/ 209676847 w 636"/>
              <a:gd name="T75" fmla="*/ 42884776 h 916"/>
              <a:gd name="T76" fmla="*/ 295528481 w 636"/>
              <a:gd name="T77" fmla="*/ 0 h 916"/>
              <a:gd name="T78" fmla="*/ 318642472 w 636"/>
              <a:gd name="T79" fmla="*/ 42884776 h 916"/>
              <a:gd name="T80" fmla="*/ 379729189 w 636"/>
              <a:gd name="T81" fmla="*/ 54430779 h 916"/>
              <a:gd name="T82" fmla="*/ 427608041 w 636"/>
              <a:gd name="T83" fmla="*/ 75872720 h 916"/>
              <a:gd name="T84" fmla="*/ 454023771 w 636"/>
              <a:gd name="T85" fmla="*/ 95665477 h 916"/>
              <a:gd name="T86" fmla="*/ 483742263 w 636"/>
              <a:gd name="T87" fmla="*/ 131952682 h 916"/>
              <a:gd name="T88" fmla="*/ 503553606 w 636"/>
              <a:gd name="T89" fmla="*/ 174837444 h 916"/>
              <a:gd name="T90" fmla="*/ 234441707 w 636"/>
              <a:gd name="T91" fmla="*/ 150096270 h 916"/>
              <a:gd name="T92" fmla="*/ 212978586 w 636"/>
              <a:gd name="T93" fmla="*/ 159993103 h 916"/>
              <a:gd name="T94" fmla="*/ 198119851 w 636"/>
              <a:gd name="T95" fmla="*/ 171539105 h 916"/>
              <a:gd name="T96" fmla="*/ 188213725 w 636"/>
              <a:gd name="T97" fmla="*/ 194630202 h 916"/>
              <a:gd name="T98" fmla="*/ 188213725 w 636"/>
              <a:gd name="T99" fmla="*/ 211124620 h 916"/>
              <a:gd name="T100" fmla="*/ 198119851 w 636"/>
              <a:gd name="T101" fmla="*/ 234216625 h 916"/>
              <a:gd name="T102" fmla="*/ 212978586 w 636"/>
              <a:gd name="T103" fmla="*/ 247411853 h 916"/>
              <a:gd name="T104" fmla="*/ 234441707 w 636"/>
              <a:gd name="T105" fmla="*/ 150096270 h 916"/>
              <a:gd name="T106" fmla="*/ 312038085 w 636"/>
              <a:gd name="T107" fmla="*/ 560800473 h 916"/>
              <a:gd name="T108" fmla="*/ 348359941 w 636"/>
              <a:gd name="T109" fmla="*/ 539357638 h 916"/>
              <a:gd name="T110" fmla="*/ 361567807 w 636"/>
              <a:gd name="T111" fmla="*/ 519564880 h 916"/>
              <a:gd name="T112" fmla="*/ 364870454 w 636"/>
              <a:gd name="T113" fmla="*/ 498122953 h 916"/>
              <a:gd name="T114" fmla="*/ 358266067 w 636"/>
              <a:gd name="T115" fmla="*/ 470082419 h 916"/>
              <a:gd name="T116" fmla="*/ 343407333 w 636"/>
              <a:gd name="T117" fmla="*/ 453588000 h 916"/>
              <a:gd name="T118" fmla="*/ 295528481 w 636"/>
              <a:gd name="T119" fmla="*/ 430496904 h 91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636"/>
              <a:gd name="T181" fmla="*/ 0 h 916"/>
              <a:gd name="T182" fmla="*/ 636 w 636"/>
              <a:gd name="T183" fmla="*/ 916 h 91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636" h="916">
                <a:moveTo>
                  <a:pt x="614" y="232"/>
                </a:moveTo>
                <a:lnTo>
                  <a:pt x="424" y="262"/>
                </a:lnTo>
                <a:lnTo>
                  <a:pt x="410" y="232"/>
                </a:lnTo>
                <a:lnTo>
                  <a:pt x="398" y="212"/>
                </a:lnTo>
                <a:lnTo>
                  <a:pt x="392" y="206"/>
                </a:lnTo>
                <a:lnTo>
                  <a:pt x="382" y="198"/>
                </a:lnTo>
                <a:lnTo>
                  <a:pt x="358" y="184"/>
                </a:lnTo>
                <a:lnTo>
                  <a:pt x="358" y="332"/>
                </a:lnTo>
                <a:lnTo>
                  <a:pt x="430" y="354"/>
                </a:lnTo>
                <a:lnTo>
                  <a:pt x="462" y="364"/>
                </a:lnTo>
                <a:lnTo>
                  <a:pt x="490" y="376"/>
                </a:lnTo>
                <a:lnTo>
                  <a:pt x="514" y="386"/>
                </a:lnTo>
                <a:lnTo>
                  <a:pt x="534" y="398"/>
                </a:lnTo>
                <a:lnTo>
                  <a:pt x="552" y="408"/>
                </a:lnTo>
                <a:lnTo>
                  <a:pt x="568" y="420"/>
                </a:lnTo>
                <a:lnTo>
                  <a:pt x="584" y="436"/>
                </a:lnTo>
                <a:lnTo>
                  <a:pt x="598" y="454"/>
                </a:lnTo>
                <a:lnTo>
                  <a:pt x="610" y="472"/>
                </a:lnTo>
                <a:lnTo>
                  <a:pt x="620" y="490"/>
                </a:lnTo>
                <a:lnTo>
                  <a:pt x="626" y="510"/>
                </a:lnTo>
                <a:lnTo>
                  <a:pt x="632" y="532"/>
                </a:lnTo>
                <a:lnTo>
                  <a:pt x="636" y="554"/>
                </a:lnTo>
                <a:lnTo>
                  <a:pt x="636" y="578"/>
                </a:lnTo>
                <a:lnTo>
                  <a:pt x="636" y="604"/>
                </a:lnTo>
                <a:lnTo>
                  <a:pt x="630" y="630"/>
                </a:lnTo>
                <a:lnTo>
                  <a:pt x="622" y="656"/>
                </a:lnTo>
                <a:lnTo>
                  <a:pt x="612" y="680"/>
                </a:lnTo>
                <a:lnTo>
                  <a:pt x="598" y="702"/>
                </a:lnTo>
                <a:lnTo>
                  <a:pt x="584" y="722"/>
                </a:lnTo>
                <a:lnTo>
                  <a:pt x="566" y="742"/>
                </a:lnTo>
                <a:lnTo>
                  <a:pt x="548" y="758"/>
                </a:lnTo>
                <a:lnTo>
                  <a:pt x="528" y="772"/>
                </a:lnTo>
                <a:lnTo>
                  <a:pt x="508" y="784"/>
                </a:lnTo>
                <a:lnTo>
                  <a:pt x="488" y="796"/>
                </a:lnTo>
                <a:lnTo>
                  <a:pt x="466" y="804"/>
                </a:lnTo>
                <a:lnTo>
                  <a:pt x="442" y="810"/>
                </a:lnTo>
                <a:lnTo>
                  <a:pt x="416" y="814"/>
                </a:lnTo>
                <a:lnTo>
                  <a:pt x="390" y="818"/>
                </a:lnTo>
                <a:lnTo>
                  <a:pt x="358" y="820"/>
                </a:lnTo>
                <a:lnTo>
                  <a:pt x="358" y="916"/>
                </a:lnTo>
                <a:lnTo>
                  <a:pt x="284" y="916"/>
                </a:lnTo>
                <a:lnTo>
                  <a:pt x="284" y="820"/>
                </a:lnTo>
                <a:lnTo>
                  <a:pt x="248" y="816"/>
                </a:lnTo>
                <a:lnTo>
                  <a:pt x="216" y="810"/>
                </a:lnTo>
                <a:lnTo>
                  <a:pt x="188" y="804"/>
                </a:lnTo>
                <a:lnTo>
                  <a:pt x="162" y="796"/>
                </a:lnTo>
                <a:lnTo>
                  <a:pt x="140" y="786"/>
                </a:lnTo>
                <a:lnTo>
                  <a:pt x="118" y="774"/>
                </a:lnTo>
                <a:lnTo>
                  <a:pt x="98" y="762"/>
                </a:lnTo>
                <a:lnTo>
                  <a:pt x="82" y="746"/>
                </a:lnTo>
                <a:lnTo>
                  <a:pt x="64" y="730"/>
                </a:lnTo>
                <a:lnTo>
                  <a:pt x="50" y="714"/>
                </a:lnTo>
                <a:lnTo>
                  <a:pt x="38" y="696"/>
                </a:lnTo>
                <a:lnTo>
                  <a:pt x="28" y="680"/>
                </a:lnTo>
                <a:lnTo>
                  <a:pt x="20" y="660"/>
                </a:lnTo>
                <a:lnTo>
                  <a:pt x="12" y="640"/>
                </a:lnTo>
                <a:lnTo>
                  <a:pt x="6" y="616"/>
                </a:lnTo>
                <a:lnTo>
                  <a:pt x="0" y="592"/>
                </a:lnTo>
                <a:lnTo>
                  <a:pt x="208" y="568"/>
                </a:lnTo>
                <a:lnTo>
                  <a:pt x="214" y="592"/>
                </a:lnTo>
                <a:lnTo>
                  <a:pt x="220" y="612"/>
                </a:lnTo>
                <a:lnTo>
                  <a:pt x="226" y="628"/>
                </a:lnTo>
                <a:lnTo>
                  <a:pt x="234" y="640"/>
                </a:lnTo>
                <a:lnTo>
                  <a:pt x="242" y="652"/>
                </a:lnTo>
                <a:lnTo>
                  <a:pt x="254" y="662"/>
                </a:lnTo>
                <a:lnTo>
                  <a:pt x="268" y="672"/>
                </a:lnTo>
                <a:lnTo>
                  <a:pt x="284" y="680"/>
                </a:lnTo>
                <a:lnTo>
                  <a:pt x="284" y="500"/>
                </a:lnTo>
                <a:lnTo>
                  <a:pt x="236" y="486"/>
                </a:lnTo>
                <a:lnTo>
                  <a:pt x="196" y="474"/>
                </a:lnTo>
                <a:lnTo>
                  <a:pt x="162" y="462"/>
                </a:lnTo>
                <a:lnTo>
                  <a:pt x="138" y="450"/>
                </a:lnTo>
                <a:lnTo>
                  <a:pt x="116" y="438"/>
                </a:lnTo>
                <a:lnTo>
                  <a:pt x="98" y="422"/>
                </a:lnTo>
                <a:lnTo>
                  <a:pt x="80" y="404"/>
                </a:lnTo>
                <a:lnTo>
                  <a:pt x="62" y="382"/>
                </a:lnTo>
                <a:lnTo>
                  <a:pt x="48" y="358"/>
                </a:lnTo>
                <a:lnTo>
                  <a:pt x="38" y="332"/>
                </a:lnTo>
                <a:lnTo>
                  <a:pt x="32" y="302"/>
                </a:lnTo>
                <a:lnTo>
                  <a:pt x="30" y="270"/>
                </a:lnTo>
                <a:lnTo>
                  <a:pt x="32" y="248"/>
                </a:lnTo>
                <a:lnTo>
                  <a:pt x="34" y="226"/>
                </a:lnTo>
                <a:lnTo>
                  <a:pt x="40" y="206"/>
                </a:lnTo>
                <a:lnTo>
                  <a:pt x="46" y="186"/>
                </a:lnTo>
                <a:lnTo>
                  <a:pt x="56" y="168"/>
                </a:lnTo>
                <a:lnTo>
                  <a:pt x="66" y="150"/>
                </a:lnTo>
                <a:lnTo>
                  <a:pt x="80" y="134"/>
                </a:lnTo>
                <a:lnTo>
                  <a:pt x="94" y="118"/>
                </a:lnTo>
                <a:lnTo>
                  <a:pt x="112" y="104"/>
                </a:lnTo>
                <a:lnTo>
                  <a:pt x="130" y="90"/>
                </a:lnTo>
                <a:lnTo>
                  <a:pt x="152" y="80"/>
                </a:lnTo>
                <a:lnTo>
                  <a:pt x="174" y="70"/>
                </a:lnTo>
                <a:lnTo>
                  <a:pt x="198" y="62"/>
                </a:lnTo>
                <a:lnTo>
                  <a:pt x="226" y="56"/>
                </a:lnTo>
                <a:lnTo>
                  <a:pt x="254" y="52"/>
                </a:lnTo>
                <a:lnTo>
                  <a:pt x="284" y="50"/>
                </a:lnTo>
                <a:lnTo>
                  <a:pt x="284" y="0"/>
                </a:lnTo>
                <a:lnTo>
                  <a:pt x="358" y="0"/>
                </a:lnTo>
                <a:lnTo>
                  <a:pt x="358" y="50"/>
                </a:lnTo>
                <a:lnTo>
                  <a:pt x="386" y="52"/>
                </a:lnTo>
                <a:lnTo>
                  <a:pt x="412" y="56"/>
                </a:lnTo>
                <a:lnTo>
                  <a:pt x="438" y="60"/>
                </a:lnTo>
                <a:lnTo>
                  <a:pt x="460" y="66"/>
                </a:lnTo>
                <a:lnTo>
                  <a:pt x="482" y="74"/>
                </a:lnTo>
                <a:lnTo>
                  <a:pt x="502" y="82"/>
                </a:lnTo>
                <a:lnTo>
                  <a:pt x="518" y="92"/>
                </a:lnTo>
                <a:lnTo>
                  <a:pt x="536" y="104"/>
                </a:lnTo>
                <a:lnTo>
                  <a:pt x="550" y="116"/>
                </a:lnTo>
                <a:lnTo>
                  <a:pt x="562" y="130"/>
                </a:lnTo>
                <a:lnTo>
                  <a:pt x="574" y="144"/>
                </a:lnTo>
                <a:lnTo>
                  <a:pt x="586" y="160"/>
                </a:lnTo>
                <a:lnTo>
                  <a:pt x="594" y="176"/>
                </a:lnTo>
                <a:lnTo>
                  <a:pt x="602" y="194"/>
                </a:lnTo>
                <a:lnTo>
                  <a:pt x="610" y="212"/>
                </a:lnTo>
                <a:lnTo>
                  <a:pt x="614" y="232"/>
                </a:lnTo>
                <a:close/>
                <a:moveTo>
                  <a:pt x="284" y="182"/>
                </a:moveTo>
                <a:lnTo>
                  <a:pt x="284" y="182"/>
                </a:lnTo>
                <a:lnTo>
                  <a:pt x="270" y="188"/>
                </a:lnTo>
                <a:lnTo>
                  <a:pt x="258" y="194"/>
                </a:lnTo>
                <a:lnTo>
                  <a:pt x="246" y="200"/>
                </a:lnTo>
                <a:lnTo>
                  <a:pt x="240" y="208"/>
                </a:lnTo>
                <a:lnTo>
                  <a:pt x="234" y="216"/>
                </a:lnTo>
                <a:lnTo>
                  <a:pt x="230" y="226"/>
                </a:lnTo>
                <a:lnTo>
                  <a:pt x="228" y="236"/>
                </a:lnTo>
                <a:lnTo>
                  <a:pt x="226" y="246"/>
                </a:lnTo>
                <a:lnTo>
                  <a:pt x="228" y="256"/>
                </a:lnTo>
                <a:lnTo>
                  <a:pt x="230" y="266"/>
                </a:lnTo>
                <a:lnTo>
                  <a:pt x="234" y="276"/>
                </a:lnTo>
                <a:lnTo>
                  <a:pt x="240" y="284"/>
                </a:lnTo>
                <a:lnTo>
                  <a:pt x="248" y="292"/>
                </a:lnTo>
                <a:lnTo>
                  <a:pt x="258" y="300"/>
                </a:lnTo>
                <a:lnTo>
                  <a:pt x="270" y="306"/>
                </a:lnTo>
                <a:lnTo>
                  <a:pt x="284" y="312"/>
                </a:lnTo>
                <a:lnTo>
                  <a:pt x="284" y="182"/>
                </a:lnTo>
                <a:close/>
                <a:moveTo>
                  <a:pt x="358" y="686"/>
                </a:moveTo>
                <a:lnTo>
                  <a:pt x="358" y="686"/>
                </a:lnTo>
                <a:lnTo>
                  <a:pt x="378" y="680"/>
                </a:lnTo>
                <a:lnTo>
                  <a:pt x="396" y="672"/>
                </a:lnTo>
                <a:lnTo>
                  <a:pt x="410" y="664"/>
                </a:lnTo>
                <a:lnTo>
                  <a:pt x="422" y="654"/>
                </a:lnTo>
                <a:lnTo>
                  <a:pt x="432" y="642"/>
                </a:lnTo>
                <a:lnTo>
                  <a:pt x="438" y="630"/>
                </a:lnTo>
                <a:lnTo>
                  <a:pt x="442" y="618"/>
                </a:lnTo>
                <a:lnTo>
                  <a:pt x="442" y="604"/>
                </a:lnTo>
                <a:lnTo>
                  <a:pt x="442" y="592"/>
                </a:lnTo>
                <a:lnTo>
                  <a:pt x="438" y="580"/>
                </a:lnTo>
                <a:lnTo>
                  <a:pt x="434" y="570"/>
                </a:lnTo>
                <a:lnTo>
                  <a:pt x="426" y="560"/>
                </a:lnTo>
                <a:lnTo>
                  <a:pt x="416" y="550"/>
                </a:lnTo>
                <a:lnTo>
                  <a:pt x="400" y="540"/>
                </a:lnTo>
                <a:lnTo>
                  <a:pt x="382" y="530"/>
                </a:lnTo>
                <a:lnTo>
                  <a:pt x="358" y="522"/>
                </a:lnTo>
                <a:lnTo>
                  <a:pt x="358" y="686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en-GB" sz="1800"/>
          </a:p>
        </p:txBody>
      </p:sp>
      <p:sp>
        <p:nvSpPr>
          <p:cNvPr id="138" name="Freeform 195">
            <a:extLst>
              <a:ext uri="{FF2B5EF4-FFF2-40B4-BE49-F238E27FC236}">
                <a16:creationId xmlns:a16="http://schemas.microsoft.com/office/drawing/2014/main" xmlns="" id="{3694EAE0-E477-4DEB-A9EB-3A956A958E38}"/>
              </a:ext>
            </a:extLst>
          </p:cNvPr>
          <p:cNvSpPr>
            <a:spLocks noEditPoints="1"/>
          </p:cNvSpPr>
          <p:nvPr/>
        </p:nvSpPr>
        <p:spPr bwMode="auto">
          <a:xfrm>
            <a:off x="5836972" y="5562650"/>
            <a:ext cx="89927" cy="216759"/>
          </a:xfrm>
          <a:custGeom>
            <a:avLst/>
            <a:gdLst>
              <a:gd name="T0" fmla="*/ 350010811 w 636"/>
              <a:gd name="T1" fmla="*/ 216073037 h 916"/>
              <a:gd name="T2" fmla="*/ 328548598 w 636"/>
              <a:gd name="T3" fmla="*/ 174837444 h 916"/>
              <a:gd name="T4" fmla="*/ 295528481 w 636"/>
              <a:gd name="T5" fmla="*/ 151746348 h 916"/>
              <a:gd name="T6" fmla="*/ 354964328 w 636"/>
              <a:gd name="T7" fmla="*/ 291945785 h 916"/>
              <a:gd name="T8" fmla="*/ 424306302 w 636"/>
              <a:gd name="T9" fmla="*/ 318336128 h 916"/>
              <a:gd name="T10" fmla="*/ 468882506 w 636"/>
              <a:gd name="T11" fmla="*/ 346376549 h 916"/>
              <a:gd name="T12" fmla="*/ 493647480 w 636"/>
              <a:gd name="T13" fmla="*/ 374416062 h 916"/>
              <a:gd name="T14" fmla="*/ 516761471 w 636"/>
              <a:gd name="T15" fmla="*/ 420600071 h 916"/>
              <a:gd name="T16" fmla="*/ 525016728 w 636"/>
              <a:gd name="T17" fmla="*/ 476680118 h 916"/>
              <a:gd name="T18" fmla="*/ 520064119 w 636"/>
              <a:gd name="T19" fmla="*/ 519564880 h 916"/>
              <a:gd name="T20" fmla="*/ 505204476 w 636"/>
              <a:gd name="T21" fmla="*/ 560800473 h 916"/>
              <a:gd name="T22" fmla="*/ 467231636 w 636"/>
              <a:gd name="T23" fmla="*/ 611931991 h 916"/>
              <a:gd name="T24" fmla="*/ 435863297 w 636"/>
              <a:gd name="T25" fmla="*/ 636673164 h 916"/>
              <a:gd name="T26" fmla="*/ 384681798 w 636"/>
              <a:gd name="T27" fmla="*/ 663063508 h 916"/>
              <a:gd name="T28" fmla="*/ 343407333 w 636"/>
              <a:gd name="T29" fmla="*/ 671310263 h 916"/>
              <a:gd name="T30" fmla="*/ 295528481 w 636"/>
              <a:gd name="T31" fmla="*/ 755430618 h 916"/>
              <a:gd name="T32" fmla="*/ 234441707 w 636"/>
              <a:gd name="T33" fmla="*/ 676258680 h 916"/>
              <a:gd name="T34" fmla="*/ 155193608 w 636"/>
              <a:gd name="T35" fmla="*/ 663063508 h 916"/>
              <a:gd name="T36" fmla="*/ 115569984 w 636"/>
              <a:gd name="T37" fmla="*/ 648219167 h 916"/>
              <a:gd name="T38" fmla="*/ 67691132 w 636"/>
              <a:gd name="T39" fmla="*/ 615230329 h 916"/>
              <a:gd name="T40" fmla="*/ 41274479 w 636"/>
              <a:gd name="T41" fmla="*/ 588839986 h 916"/>
              <a:gd name="T42" fmla="*/ 23113998 w 636"/>
              <a:gd name="T43" fmla="*/ 560800473 h 916"/>
              <a:gd name="T44" fmla="*/ 4952610 w 636"/>
              <a:gd name="T45" fmla="*/ 508018878 h 916"/>
              <a:gd name="T46" fmla="*/ 171703212 w 636"/>
              <a:gd name="T47" fmla="*/ 468433250 h 916"/>
              <a:gd name="T48" fmla="*/ 186562855 w 636"/>
              <a:gd name="T49" fmla="*/ 517915711 h 916"/>
              <a:gd name="T50" fmla="*/ 199770721 w 636"/>
              <a:gd name="T51" fmla="*/ 537708469 h 916"/>
              <a:gd name="T52" fmla="*/ 234441707 w 636"/>
              <a:gd name="T53" fmla="*/ 560800473 h 916"/>
              <a:gd name="T54" fmla="*/ 194817203 w 636"/>
              <a:gd name="T55" fmla="*/ 400807314 h 916"/>
              <a:gd name="T56" fmla="*/ 113919114 w 636"/>
              <a:gd name="T57" fmla="*/ 371117723 h 916"/>
              <a:gd name="T58" fmla="*/ 80898997 w 636"/>
              <a:gd name="T59" fmla="*/ 348025719 h 916"/>
              <a:gd name="T60" fmla="*/ 51180605 w 636"/>
              <a:gd name="T61" fmla="*/ 315037789 h 916"/>
              <a:gd name="T62" fmla="*/ 26415737 w 636"/>
              <a:gd name="T63" fmla="*/ 249061023 h 916"/>
              <a:gd name="T64" fmla="*/ 26415737 w 636"/>
              <a:gd name="T65" fmla="*/ 204527034 h 916"/>
              <a:gd name="T66" fmla="*/ 37972740 w 636"/>
              <a:gd name="T67" fmla="*/ 153395517 h 916"/>
              <a:gd name="T68" fmla="*/ 66040263 w 636"/>
              <a:gd name="T69" fmla="*/ 110510727 h 916"/>
              <a:gd name="T70" fmla="*/ 92455993 w 636"/>
              <a:gd name="T71" fmla="*/ 85769553 h 916"/>
              <a:gd name="T72" fmla="*/ 143636612 w 636"/>
              <a:gd name="T73" fmla="*/ 57729117 h 916"/>
              <a:gd name="T74" fmla="*/ 209676847 w 636"/>
              <a:gd name="T75" fmla="*/ 42884776 h 916"/>
              <a:gd name="T76" fmla="*/ 295528481 w 636"/>
              <a:gd name="T77" fmla="*/ 0 h 916"/>
              <a:gd name="T78" fmla="*/ 318642472 w 636"/>
              <a:gd name="T79" fmla="*/ 42884776 h 916"/>
              <a:gd name="T80" fmla="*/ 379729189 w 636"/>
              <a:gd name="T81" fmla="*/ 54430779 h 916"/>
              <a:gd name="T82" fmla="*/ 427608041 w 636"/>
              <a:gd name="T83" fmla="*/ 75872720 h 916"/>
              <a:gd name="T84" fmla="*/ 454023771 w 636"/>
              <a:gd name="T85" fmla="*/ 95665477 h 916"/>
              <a:gd name="T86" fmla="*/ 483742263 w 636"/>
              <a:gd name="T87" fmla="*/ 131952682 h 916"/>
              <a:gd name="T88" fmla="*/ 503553606 w 636"/>
              <a:gd name="T89" fmla="*/ 174837444 h 916"/>
              <a:gd name="T90" fmla="*/ 234441707 w 636"/>
              <a:gd name="T91" fmla="*/ 150096270 h 916"/>
              <a:gd name="T92" fmla="*/ 212978586 w 636"/>
              <a:gd name="T93" fmla="*/ 159993103 h 916"/>
              <a:gd name="T94" fmla="*/ 198119851 w 636"/>
              <a:gd name="T95" fmla="*/ 171539105 h 916"/>
              <a:gd name="T96" fmla="*/ 188213725 w 636"/>
              <a:gd name="T97" fmla="*/ 194630202 h 916"/>
              <a:gd name="T98" fmla="*/ 188213725 w 636"/>
              <a:gd name="T99" fmla="*/ 211124620 h 916"/>
              <a:gd name="T100" fmla="*/ 198119851 w 636"/>
              <a:gd name="T101" fmla="*/ 234216625 h 916"/>
              <a:gd name="T102" fmla="*/ 212978586 w 636"/>
              <a:gd name="T103" fmla="*/ 247411853 h 916"/>
              <a:gd name="T104" fmla="*/ 234441707 w 636"/>
              <a:gd name="T105" fmla="*/ 150096270 h 916"/>
              <a:gd name="T106" fmla="*/ 312038085 w 636"/>
              <a:gd name="T107" fmla="*/ 560800473 h 916"/>
              <a:gd name="T108" fmla="*/ 348359941 w 636"/>
              <a:gd name="T109" fmla="*/ 539357638 h 916"/>
              <a:gd name="T110" fmla="*/ 361567807 w 636"/>
              <a:gd name="T111" fmla="*/ 519564880 h 916"/>
              <a:gd name="T112" fmla="*/ 364870454 w 636"/>
              <a:gd name="T113" fmla="*/ 498122953 h 916"/>
              <a:gd name="T114" fmla="*/ 358266067 w 636"/>
              <a:gd name="T115" fmla="*/ 470082419 h 916"/>
              <a:gd name="T116" fmla="*/ 343407333 w 636"/>
              <a:gd name="T117" fmla="*/ 453588000 h 916"/>
              <a:gd name="T118" fmla="*/ 295528481 w 636"/>
              <a:gd name="T119" fmla="*/ 430496904 h 91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636"/>
              <a:gd name="T181" fmla="*/ 0 h 916"/>
              <a:gd name="T182" fmla="*/ 636 w 636"/>
              <a:gd name="T183" fmla="*/ 916 h 91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636" h="916">
                <a:moveTo>
                  <a:pt x="614" y="232"/>
                </a:moveTo>
                <a:lnTo>
                  <a:pt x="424" y="262"/>
                </a:lnTo>
                <a:lnTo>
                  <a:pt x="410" y="232"/>
                </a:lnTo>
                <a:lnTo>
                  <a:pt x="398" y="212"/>
                </a:lnTo>
                <a:lnTo>
                  <a:pt x="392" y="206"/>
                </a:lnTo>
                <a:lnTo>
                  <a:pt x="382" y="198"/>
                </a:lnTo>
                <a:lnTo>
                  <a:pt x="358" y="184"/>
                </a:lnTo>
                <a:lnTo>
                  <a:pt x="358" y="332"/>
                </a:lnTo>
                <a:lnTo>
                  <a:pt x="430" y="354"/>
                </a:lnTo>
                <a:lnTo>
                  <a:pt x="462" y="364"/>
                </a:lnTo>
                <a:lnTo>
                  <a:pt x="490" y="376"/>
                </a:lnTo>
                <a:lnTo>
                  <a:pt x="514" y="386"/>
                </a:lnTo>
                <a:lnTo>
                  <a:pt x="534" y="398"/>
                </a:lnTo>
                <a:lnTo>
                  <a:pt x="552" y="408"/>
                </a:lnTo>
                <a:lnTo>
                  <a:pt x="568" y="420"/>
                </a:lnTo>
                <a:lnTo>
                  <a:pt x="584" y="436"/>
                </a:lnTo>
                <a:lnTo>
                  <a:pt x="598" y="454"/>
                </a:lnTo>
                <a:lnTo>
                  <a:pt x="610" y="472"/>
                </a:lnTo>
                <a:lnTo>
                  <a:pt x="620" y="490"/>
                </a:lnTo>
                <a:lnTo>
                  <a:pt x="626" y="510"/>
                </a:lnTo>
                <a:lnTo>
                  <a:pt x="632" y="532"/>
                </a:lnTo>
                <a:lnTo>
                  <a:pt x="636" y="554"/>
                </a:lnTo>
                <a:lnTo>
                  <a:pt x="636" y="578"/>
                </a:lnTo>
                <a:lnTo>
                  <a:pt x="636" y="604"/>
                </a:lnTo>
                <a:lnTo>
                  <a:pt x="630" y="630"/>
                </a:lnTo>
                <a:lnTo>
                  <a:pt x="622" y="656"/>
                </a:lnTo>
                <a:lnTo>
                  <a:pt x="612" y="680"/>
                </a:lnTo>
                <a:lnTo>
                  <a:pt x="598" y="702"/>
                </a:lnTo>
                <a:lnTo>
                  <a:pt x="584" y="722"/>
                </a:lnTo>
                <a:lnTo>
                  <a:pt x="566" y="742"/>
                </a:lnTo>
                <a:lnTo>
                  <a:pt x="548" y="758"/>
                </a:lnTo>
                <a:lnTo>
                  <a:pt x="528" y="772"/>
                </a:lnTo>
                <a:lnTo>
                  <a:pt x="508" y="784"/>
                </a:lnTo>
                <a:lnTo>
                  <a:pt x="488" y="796"/>
                </a:lnTo>
                <a:lnTo>
                  <a:pt x="466" y="804"/>
                </a:lnTo>
                <a:lnTo>
                  <a:pt x="442" y="810"/>
                </a:lnTo>
                <a:lnTo>
                  <a:pt x="416" y="814"/>
                </a:lnTo>
                <a:lnTo>
                  <a:pt x="390" y="818"/>
                </a:lnTo>
                <a:lnTo>
                  <a:pt x="358" y="820"/>
                </a:lnTo>
                <a:lnTo>
                  <a:pt x="358" y="916"/>
                </a:lnTo>
                <a:lnTo>
                  <a:pt x="284" y="916"/>
                </a:lnTo>
                <a:lnTo>
                  <a:pt x="284" y="820"/>
                </a:lnTo>
                <a:lnTo>
                  <a:pt x="248" y="816"/>
                </a:lnTo>
                <a:lnTo>
                  <a:pt x="216" y="810"/>
                </a:lnTo>
                <a:lnTo>
                  <a:pt x="188" y="804"/>
                </a:lnTo>
                <a:lnTo>
                  <a:pt x="162" y="796"/>
                </a:lnTo>
                <a:lnTo>
                  <a:pt x="140" y="786"/>
                </a:lnTo>
                <a:lnTo>
                  <a:pt x="118" y="774"/>
                </a:lnTo>
                <a:lnTo>
                  <a:pt x="98" y="762"/>
                </a:lnTo>
                <a:lnTo>
                  <a:pt x="82" y="746"/>
                </a:lnTo>
                <a:lnTo>
                  <a:pt x="64" y="730"/>
                </a:lnTo>
                <a:lnTo>
                  <a:pt x="50" y="714"/>
                </a:lnTo>
                <a:lnTo>
                  <a:pt x="38" y="696"/>
                </a:lnTo>
                <a:lnTo>
                  <a:pt x="28" y="680"/>
                </a:lnTo>
                <a:lnTo>
                  <a:pt x="20" y="660"/>
                </a:lnTo>
                <a:lnTo>
                  <a:pt x="12" y="640"/>
                </a:lnTo>
                <a:lnTo>
                  <a:pt x="6" y="616"/>
                </a:lnTo>
                <a:lnTo>
                  <a:pt x="0" y="592"/>
                </a:lnTo>
                <a:lnTo>
                  <a:pt x="208" y="568"/>
                </a:lnTo>
                <a:lnTo>
                  <a:pt x="214" y="592"/>
                </a:lnTo>
                <a:lnTo>
                  <a:pt x="220" y="612"/>
                </a:lnTo>
                <a:lnTo>
                  <a:pt x="226" y="628"/>
                </a:lnTo>
                <a:lnTo>
                  <a:pt x="234" y="640"/>
                </a:lnTo>
                <a:lnTo>
                  <a:pt x="242" y="652"/>
                </a:lnTo>
                <a:lnTo>
                  <a:pt x="254" y="662"/>
                </a:lnTo>
                <a:lnTo>
                  <a:pt x="268" y="672"/>
                </a:lnTo>
                <a:lnTo>
                  <a:pt x="284" y="680"/>
                </a:lnTo>
                <a:lnTo>
                  <a:pt x="284" y="500"/>
                </a:lnTo>
                <a:lnTo>
                  <a:pt x="236" y="486"/>
                </a:lnTo>
                <a:lnTo>
                  <a:pt x="196" y="474"/>
                </a:lnTo>
                <a:lnTo>
                  <a:pt x="162" y="462"/>
                </a:lnTo>
                <a:lnTo>
                  <a:pt x="138" y="450"/>
                </a:lnTo>
                <a:lnTo>
                  <a:pt x="116" y="438"/>
                </a:lnTo>
                <a:lnTo>
                  <a:pt x="98" y="422"/>
                </a:lnTo>
                <a:lnTo>
                  <a:pt x="80" y="404"/>
                </a:lnTo>
                <a:lnTo>
                  <a:pt x="62" y="382"/>
                </a:lnTo>
                <a:lnTo>
                  <a:pt x="48" y="358"/>
                </a:lnTo>
                <a:lnTo>
                  <a:pt x="38" y="332"/>
                </a:lnTo>
                <a:lnTo>
                  <a:pt x="32" y="302"/>
                </a:lnTo>
                <a:lnTo>
                  <a:pt x="30" y="270"/>
                </a:lnTo>
                <a:lnTo>
                  <a:pt x="32" y="248"/>
                </a:lnTo>
                <a:lnTo>
                  <a:pt x="34" y="226"/>
                </a:lnTo>
                <a:lnTo>
                  <a:pt x="40" y="206"/>
                </a:lnTo>
                <a:lnTo>
                  <a:pt x="46" y="186"/>
                </a:lnTo>
                <a:lnTo>
                  <a:pt x="56" y="168"/>
                </a:lnTo>
                <a:lnTo>
                  <a:pt x="66" y="150"/>
                </a:lnTo>
                <a:lnTo>
                  <a:pt x="80" y="134"/>
                </a:lnTo>
                <a:lnTo>
                  <a:pt x="94" y="118"/>
                </a:lnTo>
                <a:lnTo>
                  <a:pt x="112" y="104"/>
                </a:lnTo>
                <a:lnTo>
                  <a:pt x="130" y="90"/>
                </a:lnTo>
                <a:lnTo>
                  <a:pt x="152" y="80"/>
                </a:lnTo>
                <a:lnTo>
                  <a:pt x="174" y="70"/>
                </a:lnTo>
                <a:lnTo>
                  <a:pt x="198" y="62"/>
                </a:lnTo>
                <a:lnTo>
                  <a:pt x="226" y="56"/>
                </a:lnTo>
                <a:lnTo>
                  <a:pt x="254" y="52"/>
                </a:lnTo>
                <a:lnTo>
                  <a:pt x="284" y="50"/>
                </a:lnTo>
                <a:lnTo>
                  <a:pt x="284" y="0"/>
                </a:lnTo>
                <a:lnTo>
                  <a:pt x="358" y="0"/>
                </a:lnTo>
                <a:lnTo>
                  <a:pt x="358" y="50"/>
                </a:lnTo>
                <a:lnTo>
                  <a:pt x="386" y="52"/>
                </a:lnTo>
                <a:lnTo>
                  <a:pt x="412" y="56"/>
                </a:lnTo>
                <a:lnTo>
                  <a:pt x="438" y="60"/>
                </a:lnTo>
                <a:lnTo>
                  <a:pt x="460" y="66"/>
                </a:lnTo>
                <a:lnTo>
                  <a:pt x="482" y="74"/>
                </a:lnTo>
                <a:lnTo>
                  <a:pt x="502" y="82"/>
                </a:lnTo>
                <a:lnTo>
                  <a:pt x="518" y="92"/>
                </a:lnTo>
                <a:lnTo>
                  <a:pt x="536" y="104"/>
                </a:lnTo>
                <a:lnTo>
                  <a:pt x="550" y="116"/>
                </a:lnTo>
                <a:lnTo>
                  <a:pt x="562" y="130"/>
                </a:lnTo>
                <a:lnTo>
                  <a:pt x="574" y="144"/>
                </a:lnTo>
                <a:lnTo>
                  <a:pt x="586" y="160"/>
                </a:lnTo>
                <a:lnTo>
                  <a:pt x="594" y="176"/>
                </a:lnTo>
                <a:lnTo>
                  <a:pt x="602" y="194"/>
                </a:lnTo>
                <a:lnTo>
                  <a:pt x="610" y="212"/>
                </a:lnTo>
                <a:lnTo>
                  <a:pt x="614" y="232"/>
                </a:lnTo>
                <a:close/>
                <a:moveTo>
                  <a:pt x="284" y="182"/>
                </a:moveTo>
                <a:lnTo>
                  <a:pt x="284" y="182"/>
                </a:lnTo>
                <a:lnTo>
                  <a:pt x="270" y="188"/>
                </a:lnTo>
                <a:lnTo>
                  <a:pt x="258" y="194"/>
                </a:lnTo>
                <a:lnTo>
                  <a:pt x="246" y="200"/>
                </a:lnTo>
                <a:lnTo>
                  <a:pt x="240" y="208"/>
                </a:lnTo>
                <a:lnTo>
                  <a:pt x="234" y="216"/>
                </a:lnTo>
                <a:lnTo>
                  <a:pt x="230" y="226"/>
                </a:lnTo>
                <a:lnTo>
                  <a:pt x="228" y="236"/>
                </a:lnTo>
                <a:lnTo>
                  <a:pt x="226" y="246"/>
                </a:lnTo>
                <a:lnTo>
                  <a:pt x="228" y="256"/>
                </a:lnTo>
                <a:lnTo>
                  <a:pt x="230" y="266"/>
                </a:lnTo>
                <a:lnTo>
                  <a:pt x="234" y="276"/>
                </a:lnTo>
                <a:lnTo>
                  <a:pt x="240" y="284"/>
                </a:lnTo>
                <a:lnTo>
                  <a:pt x="248" y="292"/>
                </a:lnTo>
                <a:lnTo>
                  <a:pt x="258" y="300"/>
                </a:lnTo>
                <a:lnTo>
                  <a:pt x="270" y="306"/>
                </a:lnTo>
                <a:lnTo>
                  <a:pt x="284" y="312"/>
                </a:lnTo>
                <a:lnTo>
                  <a:pt x="284" y="182"/>
                </a:lnTo>
                <a:close/>
                <a:moveTo>
                  <a:pt x="358" y="686"/>
                </a:moveTo>
                <a:lnTo>
                  <a:pt x="358" y="686"/>
                </a:lnTo>
                <a:lnTo>
                  <a:pt x="378" y="680"/>
                </a:lnTo>
                <a:lnTo>
                  <a:pt x="396" y="672"/>
                </a:lnTo>
                <a:lnTo>
                  <a:pt x="410" y="664"/>
                </a:lnTo>
                <a:lnTo>
                  <a:pt x="422" y="654"/>
                </a:lnTo>
                <a:lnTo>
                  <a:pt x="432" y="642"/>
                </a:lnTo>
                <a:lnTo>
                  <a:pt x="438" y="630"/>
                </a:lnTo>
                <a:lnTo>
                  <a:pt x="442" y="618"/>
                </a:lnTo>
                <a:lnTo>
                  <a:pt x="442" y="604"/>
                </a:lnTo>
                <a:lnTo>
                  <a:pt x="442" y="592"/>
                </a:lnTo>
                <a:lnTo>
                  <a:pt x="438" y="580"/>
                </a:lnTo>
                <a:lnTo>
                  <a:pt x="434" y="570"/>
                </a:lnTo>
                <a:lnTo>
                  <a:pt x="426" y="560"/>
                </a:lnTo>
                <a:lnTo>
                  <a:pt x="416" y="550"/>
                </a:lnTo>
                <a:lnTo>
                  <a:pt x="400" y="540"/>
                </a:lnTo>
                <a:lnTo>
                  <a:pt x="382" y="530"/>
                </a:lnTo>
                <a:lnTo>
                  <a:pt x="358" y="522"/>
                </a:lnTo>
                <a:lnTo>
                  <a:pt x="358" y="686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en-GB" sz="1800"/>
          </a:p>
        </p:txBody>
      </p:sp>
      <p:sp>
        <p:nvSpPr>
          <p:cNvPr id="139" name="Freeform 4984">
            <a:extLst>
              <a:ext uri="{FF2B5EF4-FFF2-40B4-BE49-F238E27FC236}">
                <a16:creationId xmlns:a16="http://schemas.microsoft.com/office/drawing/2014/main" xmlns="" id="{9D3D007B-B870-47D7-AE8E-E356899A509C}"/>
              </a:ext>
            </a:extLst>
          </p:cNvPr>
          <p:cNvSpPr>
            <a:spLocks noEditPoints="1"/>
          </p:cNvSpPr>
          <p:nvPr/>
        </p:nvSpPr>
        <p:spPr bwMode="auto">
          <a:xfrm>
            <a:off x="3771491" y="5370050"/>
            <a:ext cx="276225" cy="222251"/>
          </a:xfrm>
          <a:custGeom>
            <a:avLst/>
            <a:gdLst>
              <a:gd name="T0" fmla="*/ 312 w 360"/>
              <a:gd name="T1" fmla="*/ 150 h 342"/>
              <a:gd name="T2" fmla="*/ 302 w 360"/>
              <a:gd name="T3" fmla="*/ 156 h 342"/>
              <a:gd name="T4" fmla="*/ 294 w 360"/>
              <a:gd name="T5" fmla="*/ 148 h 342"/>
              <a:gd name="T6" fmla="*/ 250 w 360"/>
              <a:gd name="T7" fmla="*/ 92 h 342"/>
              <a:gd name="T8" fmla="*/ 180 w 360"/>
              <a:gd name="T9" fmla="*/ 70 h 342"/>
              <a:gd name="T10" fmla="*/ 126 w 360"/>
              <a:gd name="T11" fmla="*/ 82 h 342"/>
              <a:gd name="T12" fmla="*/ 74 w 360"/>
              <a:gd name="T13" fmla="*/ 132 h 342"/>
              <a:gd name="T14" fmla="*/ 58 w 360"/>
              <a:gd name="T15" fmla="*/ 156 h 342"/>
              <a:gd name="T16" fmla="*/ 50 w 360"/>
              <a:gd name="T17" fmla="*/ 152 h 342"/>
              <a:gd name="T18" fmla="*/ 48 w 360"/>
              <a:gd name="T19" fmla="*/ 142 h 342"/>
              <a:gd name="T20" fmla="*/ 100 w 360"/>
              <a:gd name="T21" fmla="*/ 74 h 342"/>
              <a:gd name="T22" fmla="*/ 180 w 360"/>
              <a:gd name="T23" fmla="*/ 50 h 342"/>
              <a:gd name="T24" fmla="*/ 242 w 360"/>
              <a:gd name="T25" fmla="*/ 64 h 342"/>
              <a:gd name="T26" fmla="*/ 304 w 360"/>
              <a:gd name="T27" fmla="*/ 122 h 342"/>
              <a:gd name="T28" fmla="*/ 102 w 360"/>
              <a:gd name="T29" fmla="*/ 172 h 342"/>
              <a:gd name="T30" fmla="*/ 114 w 360"/>
              <a:gd name="T31" fmla="*/ 166 h 342"/>
              <a:gd name="T32" fmla="*/ 132 w 360"/>
              <a:gd name="T33" fmla="*/ 138 h 342"/>
              <a:gd name="T34" fmla="*/ 170 w 360"/>
              <a:gd name="T35" fmla="*/ 120 h 342"/>
              <a:gd name="T36" fmla="*/ 202 w 360"/>
              <a:gd name="T37" fmla="*/ 122 h 342"/>
              <a:gd name="T38" fmla="*/ 236 w 360"/>
              <a:gd name="T39" fmla="*/ 146 h 342"/>
              <a:gd name="T40" fmla="*/ 248 w 360"/>
              <a:gd name="T41" fmla="*/ 170 h 342"/>
              <a:gd name="T42" fmla="*/ 258 w 360"/>
              <a:gd name="T43" fmla="*/ 172 h 342"/>
              <a:gd name="T44" fmla="*/ 264 w 360"/>
              <a:gd name="T45" fmla="*/ 158 h 342"/>
              <a:gd name="T46" fmla="*/ 242 w 360"/>
              <a:gd name="T47" fmla="*/ 124 h 342"/>
              <a:gd name="T48" fmla="*/ 194 w 360"/>
              <a:gd name="T49" fmla="*/ 100 h 342"/>
              <a:gd name="T50" fmla="*/ 152 w 360"/>
              <a:gd name="T51" fmla="*/ 104 h 342"/>
              <a:gd name="T52" fmla="*/ 108 w 360"/>
              <a:gd name="T53" fmla="*/ 134 h 342"/>
              <a:gd name="T54" fmla="*/ 94 w 360"/>
              <a:gd name="T55" fmla="*/ 162 h 342"/>
              <a:gd name="T56" fmla="*/ 102 w 360"/>
              <a:gd name="T57" fmla="*/ 172 h 342"/>
              <a:gd name="T58" fmla="*/ 330 w 360"/>
              <a:gd name="T59" fmla="*/ 74 h 342"/>
              <a:gd name="T60" fmla="*/ 238 w 360"/>
              <a:gd name="T61" fmla="*/ 8 h 342"/>
              <a:gd name="T62" fmla="*/ 150 w 360"/>
              <a:gd name="T63" fmla="*/ 2 h 342"/>
              <a:gd name="T64" fmla="*/ 48 w 360"/>
              <a:gd name="T65" fmla="*/ 52 h 342"/>
              <a:gd name="T66" fmla="*/ 2 w 360"/>
              <a:gd name="T67" fmla="*/ 124 h 342"/>
              <a:gd name="T68" fmla="*/ 8 w 360"/>
              <a:gd name="T69" fmla="*/ 138 h 342"/>
              <a:gd name="T70" fmla="*/ 16 w 360"/>
              <a:gd name="T71" fmla="*/ 136 h 342"/>
              <a:gd name="T72" fmla="*/ 46 w 360"/>
              <a:gd name="T73" fmla="*/ 86 h 342"/>
              <a:gd name="T74" fmla="*/ 128 w 360"/>
              <a:gd name="T75" fmla="*/ 28 h 342"/>
              <a:gd name="T76" fmla="*/ 206 w 360"/>
              <a:gd name="T77" fmla="*/ 22 h 342"/>
              <a:gd name="T78" fmla="*/ 298 w 360"/>
              <a:gd name="T79" fmla="*/ 66 h 342"/>
              <a:gd name="T80" fmla="*/ 340 w 360"/>
              <a:gd name="T81" fmla="*/ 132 h 342"/>
              <a:gd name="T82" fmla="*/ 352 w 360"/>
              <a:gd name="T83" fmla="*/ 138 h 342"/>
              <a:gd name="T84" fmla="*/ 360 w 360"/>
              <a:gd name="T85" fmla="*/ 128 h 342"/>
              <a:gd name="T86" fmla="*/ 272 w 360"/>
              <a:gd name="T87" fmla="*/ 280 h 342"/>
              <a:gd name="T88" fmla="*/ 190 w 360"/>
              <a:gd name="T89" fmla="*/ 214 h 342"/>
              <a:gd name="T90" fmla="*/ 204 w 360"/>
              <a:gd name="T91" fmla="*/ 198 h 342"/>
              <a:gd name="T92" fmla="*/ 198 w 360"/>
              <a:gd name="T93" fmla="*/ 172 h 342"/>
              <a:gd name="T94" fmla="*/ 170 w 360"/>
              <a:gd name="T95" fmla="*/ 166 h 342"/>
              <a:gd name="T96" fmla="*/ 154 w 360"/>
              <a:gd name="T97" fmla="*/ 190 h 342"/>
              <a:gd name="T98" fmla="*/ 170 w 360"/>
              <a:gd name="T99" fmla="*/ 214 h 342"/>
              <a:gd name="T100" fmla="*/ 92 w 360"/>
              <a:gd name="T101" fmla="*/ 276 h 342"/>
              <a:gd name="T102" fmla="*/ 74 w 360"/>
              <a:gd name="T103" fmla="*/ 334 h 342"/>
              <a:gd name="T104" fmla="*/ 84 w 360"/>
              <a:gd name="T105" fmla="*/ 342 h 342"/>
              <a:gd name="T106" fmla="*/ 284 w 360"/>
              <a:gd name="T107" fmla="*/ 338 h 342"/>
              <a:gd name="T108" fmla="*/ 272 w 360"/>
              <a:gd name="T109" fmla="*/ 280 h 3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60" h="342">
                <a:moveTo>
                  <a:pt x="312" y="142"/>
                </a:moveTo>
                <a:lnTo>
                  <a:pt x="312" y="142"/>
                </a:lnTo>
                <a:lnTo>
                  <a:pt x="312" y="146"/>
                </a:lnTo>
                <a:lnTo>
                  <a:pt x="312" y="150"/>
                </a:lnTo>
                <a:lnTo>
                  <a:pt x="310" y="152"/>
                </a:lnTo>
                <a:lnTo>
                  <a:pt x="306" y="154"/>
                </a:lnTo>
                <a:lnTo>
                  <a:pt x="306" y="154"/>
                </a:lnTo>
                <a:lnTo>
                  <a:pt x="302" y="156"/>
                </a:lnTo>
                <a:lnTo>
                  <a:pt x="298" y="154"/>
                </a:lnTo>
                <a:lnTo>
                  <a:pt x="296" y="152"/>
                </a:lnTo>
                <a:lnTo>
                  <a:pt x="294" y="148"/>
                </a:lnTo>
                <a:lnTo>
                  <a:pt x="294" y="148"/>
                </a:lnTo>
                <a:lnTo>
                  <a:pt x="286" y="132"/>
                </a:lnTo>
                <a:lnTo>
                  <a:pt x="276" y="116"/>
                </a:lnTo>
                <a:lnTo>
                  <a:pt x="264" y="102"/>
                </a:lnTo>
                <a:lnTo>
                  <a:pt x="250" y="92"/>
                </a:lnTo>
                <a:lnTo>
                  <a:pt x="234" y="82"/>
                </a:lnTo>
                <a:lnTo>
                  <a:pt x="216" y="74"/>
                </a:lnTo>
                <a:lnTo>
                  <a:pt x="198" y="70"/>
                </a:lnTo>
                <a:lnTo>
                  <a:pt x="180" y="70"/>
                </a:lnTo>
                <a:lnTo>
                  <a:pt x="180" y="70"/>
                </a:lnTo>
                <a:lnTo>
                  <a:pt x="162" y="70"/>
                </a:lnTo>
                <a:lnTo>
                  <a:pt x="144" y="74"/>
                </a:lnTo>
                <a:lnTo>
                  <a:pt x="126" y="82"/>
                </a:lnTo>
                <a:lnTo>
                  <a:pt x="110" y="92"/>
                </a:lnTo>
                <a:lnTo>
                  <a:pt x="96" y="102"/>
                </a:lnTo>
                <a:lnTo>
                  <a:pt x="84" y="116"/>
                </a:lnTo>
                <a:lnTo>
                  <a:pt x="74" y="132"/>
                </a:lnTo>
                <a:lnTo>
                  <a:pt x="66" y="148"/>
                </a:lnTo>
                <a:lnTo>
                  <a:pt x="66" y="148"/>
                </a:lnTo>
                <a:lnTo>
                  <a:pt x="62" y="154"/>
                </a:lnTo>
                <a:lnTo>
                  <a:pt x="58" y="156"/>
                </a:lnTo>
                <a:lnTo>
                  <a:pt x="58" y="156"/>
                </a:lnTo>
                <a:lnTo>
                  <a:pt x="54" y="154"/>
                </a:lnTo>
                <a:lnTo>
                  <a:pt x="54" y="154"/>
                </a:lnTo>
                <a:lnTo>
                  <a:pt x="50" y="152"/>
                </a:lnTo>
                <a:lnTo>
                  <a:pt x="48" y="150"/>
                </a:lnTo>
                <a:lnTo>
                  <a:pt x="48" y="146"/>
                </a:lnTo>
                <a:lnTo>
                  <a:pt x="48" y="142"/>
                </a:lnTo>
                <a:lnTo>
                  <a:pt x="48" y="142"/>
                </a:lnTo>
                <a:lnTo>
                  <a:pt x="56" y="122"/>
                </a:lnTo>
                <a:lnTo>
                  <a:pt x="68" y="104"/>
                </a:lnTo>
                <a:lnTo>
                  <a:pt x="82" y="88"/>
                </a:lnTo>
                <a:lnTo>
                  <a:pt x="100" y="74"/>
                </a:lnTo>
                <a:lnTo>
                  <a:pt x="118" y="64"/>
                </a:lnTo>
                <a:lnTo>
                  <a:pt x="138" y="56"/>
                </a:lnTo>
                <a:lnTo>
                  <a:pt x="158" y="50"/>
                </a:lnTo>
                <a:lnTo>
                  <a:pt x="180" y="50"/>
                </a:lnTo>
                <a:lnTo>
                  <a:pt x="180" y="50"/>
                </a:lnTo>
                <a:lnTo>
                  <a:pt x="202" y="50"/>
                </a:lnTo>
                <a:lnTo>
                  <a:pt x="222" y="56"/>
                </a:lnTo>
                <a:lnTo>
                  <a:pt x="242" y="64"/>
                </a:lnTo>
                <a:lnTo>
                  <a:pt x="260" y="74"/>
                </a:lnTo>
                <a:lnTo>
                  <a:pt x="278" y="88"/>
                </a:lnTo>
                <a:lnTo>
                  <a:pt x="292" y="104"/>
                </a:lnTo>
                <a:lnTo>
                  <a:pt x="304" y="122"/>
                </a:lnTo>
                <a:lnTo>
                  <a:pt x="312" y="142"/>
                </a:lnTo>
                <a:lnTo>
                  <a:pt x="312" y="142"/>
                </a:lnTo>
                <a:close/>
                <a:moveTo>
                  <a:pt x="102" y="172"/>
                </a:moveTo>
                <a:lnTo>
                  <a:pt x="102" y="172"/>
                </a:lnTo>
                <a:lnTo>
                  <a:pt x="104" y="172"/>
                </a:lnTo>
                <a:lnTo>
                  <a:pt x="104" y="172"/>
                </a:lnTo>
                <a:lnTo>
                  <a:pt x="110" y="170"/>
                </a:lnTo>
                <a:lnTo>
                  <a:pt x="114" y="166"/>
                </a:lnTo>
                <a:lnTo>
                  <a:pt x="114" y="166"/>
                </a:lnTo>
                <a:lnTo>
                  <a:pt x="118" y="156"/>
                </a:lnTo>
                <a:lnTo>
                  <a:pt x="124" y="146"/>
                </a:lnTo>
                <a:lnTo>
                  <a:pt x="132" y="138"/>
                </a:lnTo>
                <a:lnTo>
                  <a:pt x="140" y="132"/>
                </a:lnTo>
                <a:lnTo>
                  <a:pt x="148" y="126"/>
                </a:lnTo>
                <a:lnTo>
                  <a:pt x="158" y="122"/>
                </a:lnTo>
                <a:lnTo>
                  <a:pt x="170" y="120"/>
                </a:lnTo>
                <a:lnTo>
                  <a:pt x="180" y="120"/>
                </a:lnTo>
                <a:lnTo>
                  <a:pt x="180" y="120"/>
                </a:lnTo>
                <a:lnTo>
                  <a:pt x="190" y="120"/>
                </a:lnTo>
                <a:lnTo>
                  <a:pt x="202" y="122"/>
                </a:lnTo>
                <a:lnTo>
                  <a:pt x="212" y="126"/>
                </a:lnTo>
                <a:lnTo>
                  <a:pt x="220" y="132"/>
                </a:lnTo>
                <a:lnTo>
                  <a:pt x="228" y="138"/>
                </a:lnTo>
                <a:lnTo>
                  <a:pt x="236" y="146"/>
                </a:lnTo>
                <a:lnTo>
                  <a:pt x="242" y="156"/>
                </a:lnTo>
                <a:lnTo>
                  <a:pt x="246" y="166"/>
                </a:lnTo>
                <a:lnTo>
                  <a:pt x="246" y="166"/>
                </a:lnTo>
                <a:lnTo>
                  <a:pt x="248" y="170"/>
                </a:lnTo>
                <a:lnTo>
                  <a:pt x="252" y="172"/>
                </a:lnTo>
                <a:lnTo>
                  <a:pt x="256" y="172"/>
                </a:lnTo>
                <a:lnTo>
                  <a:pt x="258" y="172"/>
                </a:lnTo>
                <a:lnTo>
                  <a:pt x="258" y="172"/>
                </a:lnTo>
                <a:lnTo>
                  <a:pt x="262" y="170"/>
                </a:lnTo>
                <a:lnTo>
                  <a:pt x="264" y="166"/>
                </a:lnTo>
                <a:lnTo>
                  <a:pt x="266" y="162"/>
                </a:lnTo>
                <a:lnTo>
                  <a:pt x="264" y="158"/>
                </a:lnTo>
                <a:lnTo>
                  <a:pt x="264" y="158"/>
                </a:lnTo>
                <a:lnTo>
                  <a:pt x="260" y="146"/>
                </a:lnTo>
                <a:lnTo>
                  <a:pt x="252" y="134"/>
                </a:lnTo>
                <a:lnTo>
                  <a:pt x="242" y="124"/>
                </a:lnTo>
                <a:lnTo>
                  <a:pt x="232" y="116"/>
                </a:lnTo>
                <a:lnTo>
                  <a:pt x="220" y="108"/>
                </a:lnTo>
                <a:lnTo>
                  <a:pt x="208" y="104"/>
                </a:lnTo>
                <a:lnTo>
                  <a:pt x="194" y="100"/>
                </a:lnTo>
                <a:lnTo>
                  <a:pt x="180" y="100"/>
                </a:lnTo>
                <a:lnTo>
                  <a:pt x="180" y="100"/>
                </a:lnTo>
                <a:lnTo>
                  <a:pt x="166" y="100"/>
                </a:lnTo>
                <a:lnTo>
                  <a:pt x="152" y="104"/>
                </a:lnTo>
                <a:lnTo>
                  <a:pt x="140" y="108"/>
                </a:lnTo>
                <a:lnTo>
                  <a:pt x="128" y="116"/>
                </a:lnTo>
                <a:lnTo>
                  <a:pt x="118" y="124"/>
                </a:lnTo>
                <a:lnTo>
                  <a:pt x="108" y="134"/>
                </a:lnTo>
                <a:lnTo>
                  <a:pt x="100" y="146"/>
                </a:lnTo>
                <a:lnTo>
                  <a:pt x="96" y="158"/>
                </a:lnTo>
                <a:lnTo>
                  <a:pt x="96" y="158"/>
                </a:lnTo>
                <a:lnTo>
                  <a:pt x="94" y="162"/>
                </a:lnTo>
                <a:lnTo>
                  <a:pt x="96" y="166"/>
                </a:lnTo>
                <a:lnTo>
                  <a:pt x="98" y="170"/>
                </a:lnTo>
                <a:lnTo>
                  <a:pt x="102" y="172"/>
                </a:lnTo>
                <a:lnTo>
                  <a:pt x="102" y="172"/>
                </a:lnTo>
                <a:close/>
                <a:moveTo>
                  <a:pt x="358" y="124"/>
                </a:moveTo>
                <a:lnTo>
                  <a:pt x="358" y="124"/>
                </a:lnTo>
                <a:lnTo>
                  <a:pt x="346" y="98"/>
                </a:lnTo>
                <a:lnTo>
                  <a:pt x="330" y="74"/>
                </a:lnTo>
                <a:lnTo>
                  <a:pt x="312" y="52"/>
                </a:lnTo>
                <a:lnTo>
                  <a:pt x="288" y="34"/>
                </a:lnTo>
                <a:lnTo>
                  <a:pt x="264" y="20"/>
                </a:lnTo>
                <a:lnTo>
                  <a:pt x="238" y="8"/>
                </a:lnTo>
                <a:lnTo>
                  <a:pt x="210" y="2"/>
                </a:lnTo>
                <a:lnTo>
                  <a:pt x="180" y="0"/>
                </a:lnTo>
                <a:lnTo>
                  <a:pt x="180" y="0"/>
                </a:lnTo>
                <a:lnTo>
                  <a:pt x="150" y="2"/>
                </a:lnTo>
                <a:lnTo>
                  <a:pt x="122" y="8"/>
                </a:lnTo>
                <a:lnTo>
                  <a:pt x="96" y="20"/>
                </a:lnTo>
                <a:lnTo>
                  <a:pt x="72" y="34"/>
                </a:lnTo>
                <a:lnTo>
                  <a:pt x="48" y="52"/>
                </a:lnTo>
                <a:lnTo>
                  <a:pt x="30" y="74"/>
                </a:lnTo>
                <a:lnTo>
                  <a:pt x="14" y="98"/>
                </a:lnTo>
                <a:lnTo>
                  <a:pt x="2" y="124"/>
                </a:lnTo>
                <a:lnTo>
                  <a:pt x="2" y="124"/>
                </a:lnTo>
                <a:lnTo>
                  <a:pt x="0" y="128"/>
                </a:lnTo>
                <a:lnTo>
                  <a:pt x="2" y="132"/>
                </a:lnTo>
                <a:lnTo>
                  <a:pt x="4" y="136"/>
                </a:lnTo>
                <a:lnTo>
                  <a:pt x="8" y="138"/>
                </a:lnTo>
                <a:lnTo>
                  <a:pt x="8" y="138"/>
                </a:lnTo>
                <a:lnTo>
                  <a:pt x="10" y="138"/>
                </a:lnTo>
                <a:lnTo>
                  <a:pt x="10" y="138"/>
                </a:lnTo>
                <a:lnTo>
                  <a:pt x="16" y="136"/>
                </a:lnTo>
                <a:lnTo>
                  <a:pt x="20" y="132"/>
                </a:lnTo>
                <a:lnTo>
                  <a:pt x="20" y="132"/>
                </a:lnTo>
                <a:lnTo>
                  <a:pt x="32" y="108"/>
                </a:lnTo>
                <a:lnTo>
                  <a:pt x="46" y="86"/>
                </a:lnTo>
                <a:lnTo>
                  <a:pt x="62" y="66"/>
                </a:lnTo>
                <a:lnTo>
                  <a:pt x="82" y="50"/>
                </a:lnTo>
                <a:lnTo>
                  <a:pt x="104" y="38"/>
                </a:lnTo>
                <a:lnTo>
                  <a:pt x="128" y="28"/>
                </a:lnTo>
                <a:lnTo>
                  <a:pt x="154" y="22"/>
                </a:lnTo>
                <a:lnTo>
                  <a:pt x="180" y="20"/>
                </a:lnTo>
                <a:lnTo>
                  <a:pt x="180" y="20"/>
                </a:lnTo>
                <a:lnTo>
                  <a:pt x="206" y="22"/>
                </a:lnTo>
                <a:lnTo>
                  <a:pt x="232" y="28"/>
                </a:lnTo>
                <a:lnTo>
                  <a:pt x="256" y="38"/>
                </a:lnTo>
                <a:lnTo>
                  <a:pt x="278" y="50"/>
                </a:lnTo>
                <a:lnTo>
                  <a:pt x="298" y="66"/>
                </a:lnTo>
                <a:lnTo>
                  <a:pt x="314" y="86"/>
                </a:lnTo>
                <a:lnTo>
                  <a:pt x="328" y="108"/>
                </a:lnTo>
                <a:lnTo>
                  <a:pt x="340" y="132"/>
                </a:lnTo>
                <a:lnTo>
                  <a:pt x="340" y="132"/>
                </a:lnTo>
                <a:lnTo>
                  <a:pt x="342" y="136"/>
                </a:lnTo>
                <a:lnTo>
                  <a:pt x="344" y="138"/>
                </a:lnTo>
                <a:lnTo>
                  <a:pt x="348" y="138"/>
                </a:lnTo>
                <a:lnTo>
                  <a:pt x="352" y="138"/>
                </a:lnTo>
                <a:lnTo>
                  <a:pt x="352" y="138"/>
                </a:lnTo>
                <a:lnTo>
                  <a:pt x="356" y="136"/>
                </a:lnTo>
                <a:lnTo>
                  <a:pt x="358" y="132"/>
                </a:lnTo>
                <a:lnTo>
                  <a:pt x="360" y="128"/>
                </a:lnTo>
                <a:lnTo>
                  <a:pt x="358" y="124"/>
                </a:lnTo>
                <a:lnTo>
                  <a:pt x="358" y="124"/>
                </a:lnTo>
                <a:close/>
                <a:moveTo>
                  <a:pt x="272" y="280"/>
                </a:moveTo>
                <a:lnTo>
                  <a:pt x="272" y="280"/>
                </a:lnTo>
                <a:lnTo>
                  <a:pt x="268" y="276"/>
                </a:lnTo>
                <a:lnTo>
                  <a:pt x="262" y="274"/>
                </a:lnTo>
                <a:lnTo>
                  <a:pt x="190" y="274"/>
                </a:lnTo>
                <a:lnTo>
                  <a:pt x="190" y="214"/>
                </a:lnTo>
                <a:lnTo>
                  <a:pt x="190" y="214"/>
                </a:lnTo>
                <a:lnTo>
                  <a:pt x="196" y="210"/>
                </a:lnTo>
                <a:lnTo>
                  <a:pt x="202" y="204"/>
                </a:lnTo>
                <a:lnTo>
                  <a:pt x="204" y="198"/>
                </a:lnTo>
                <a:lnTo>
                  <a:pt x="206" y="190"/>
                </a:lnTo>
                <a:lnTo>
                  <a:pt x="206" y="190"/>
                </a:lnTo>
                <a:lnTo>
                  <a:pt x="204" y="180"/>
                </a:lnTo>
                <a:lnTo>
                  <a:pt x="198" y="172"/>
                </a:lnTo>
                <a:lnTo>
                  <a:pt x="190" y="166"/>
                </a:lnTo>
                <a:lnTo>
                  <a:pt x="180" y="164"/>
                </a:lnTo>
                <a:lnTo>
                  <a:pt x="180" y="164"/>
                </a:lnTo>
                <a:lnTo>
                  <a:pt x="170" y="166"/>
                </a:lnTo>
                <a:lnTo>
                  <a:pt x="162" y="172"/>
                </a:lnTo>
                <a:lnTo>
                  <a:pt x="156" y="180"/>
                </a:lnTo>
                <a:lnTo>
                  <a:pt x="154" y="190"/>
                </a:lnTo>
                <a:lnTo>
                  <a:pt x="154" y="190"/>
                </a:lnTo>
                <a:lnTo>
                  <a:pt x="156" y="198"/>
                </a:lnTo>
                <a:lnTo>
                  <a:pt x="158" y="204"/>
                </a:lnTo>
                <a:lnTo>
                  <a:pt x="164" y="210"/>
                </a:lnTo>
                <a:lnTo>
                  <a:pt x="170" y="214"/>
                </a:lnTo>
                <a:lnTo>
                  <a:pt x="170" y="274"/>
                </a:lnTo>
                <a:lnTo>
                  <a:pt x="98" y="274"/>
                </a:lnTo>
                <a:lnTo>
                  <a:pt x="98" y="274"/>
                </a:lnTo>
                <a:lnTo>
                  <a:pt x="92" y="276"/>
                </a:lnTo>
                <a:lnTo>
                  <a:pt x="88" y="280"/>
                </a:lnTo>
                <a:lnTo>
                  <a:pt x="74" y="328"/>
                </a:lnTo>
                <a:lnTo>
                  <a:pt x="74" y="328"/>
                </a:lnTo>
                <a:lnTo>
                  <a:pt x="74" y="334"/>
                </a:lnTo>
                <a:lnTo>
                  <a:pt x="76" y="338"/>
                </a:lnTo>
                <a:lnTo>
                  <a:pt x="76" y="338"/>
                </a:lnTo>
                <a:lnTo>
                  <a:pt x="78" y="340"/>
                </a:lnTo>
                <a:lnTo>
                  <a:pt x="84" y="342"/>
                </a:lnTo>
                <a:lnTo>
                  <a:pt x="276" y="342"/>
                </a:lnTo>
                <a:lnTo>
                  <a:pt x="276" y="342"/>
                </a:lnTo>
                <a:lnTo>
                  <a:pt x="282" y="340"/>
                </a:lnTo>
                <a:lnTo>
                  <a:pt x="284" y="338"/>
                </a:lnTo>
                <a:lnTo>
                  <a:pt x="284" y="338"/>
                </a:lnTo>
                <a:lnTo>
                  <a:pt x="286" y="334"/>
                </a:lnTo>
                <a:lnTo>
                  <a:pt x="286" y="328"/>
                </a:lnTo>
                <a:lnTo>
                  <a:pt x="272" y="28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68580" tIns="34291" rIns="68580" bIns="34291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140" name="Freeform 4984">
            <a:extLst>
              <a:ext uri="{FF2B5EF4-FFF2-40B4-BE49-F238E27FC236}">
                <a16:creationId xmlns:a16="http://schemas.microsoft.com/office/drawing/2014/main" xmlns="" id="{1909FBAE-0093-4C6C-891A-DC58AC1B2FCE}"/>
              </a:ext>
            </a:extLst>
          </p:cNvPr>
          <p:cNvSpPr>
            <a:spLocks noEditPoints="1"/>
          </p:cNvSpPr>
          <p:nvPr/>
        </p:nvSpPr>
        <p:spPr bwMode="auto">
          <a:xfrm>
            <a:off x="6468501" y="5127216"/>
            <a:ext cx="276225" cy="222251"/>
          </a:xfrm>
          <a:custGeom>
            <a:avLst/>
            <a:gdLst>
              <a:gd name="T0" fmla="*/ 312 w 360"/>
              <a:gd name="T1" fmla="*/ 150 h 342"/>
              <a:gd name="T2" fmla="*/ 302 w 360"/>
              <a:gd name="T3" fmla="*/ 156 h 342"/>
              <a:gd name="T4" fmla="*/ 294 w 360"/>
              <a:gd name="T5" fmla="*/ 148 h 342"/>
              <a:gd name="T6" fmla="*/ 250 w 360"/>
              <a:gd name="T7" fmla="*/ 92 h 342"/>
              <a:gd name="T8" fmla="*/ 180 w 360"/>
              <a:gd name="T9" fmla="*/ 70 h 342"/>
              <a:gd name="T10" fmla="*/ 126 w 360"/>
              <a:gd name="T11" fmla="*/ 82 h 342"/>
              <a:gd name="T12" fmla="*/ 74 w 360"/>
              <a:gd name="T13" fmla="*/ 132 h 342"/>
              <a:gd name="T14" fmla="*/ 58 w 360"/>
              <a:gd name="T15" fmla="*/ 156 h 342"/>
              <a:gd name="T16" fmla="*/ 50 w 360"/>
              <a:gd name="T17" fmla="*/ 152 h 342"/>
              <a:gd name="T18" fmla="*/ 48 w 360"/>
              <a:gd name="T19" fmla="*/ 142 h 342"/>
              <a:gd name="T20" fmla="*/ 100 w 360"/>
              <a:gd name="T21" fmla="*/ 74 h 342"/>
              <a:gd name="T22" fmla="*/ 180 w 360"/>
              <a:gd name="T23" fmla="*/ 50 h 342"/>
              <a:gd name="T24" fmla="*/ 242 w 360"/>
              <a:gd name="T25" fmla="*/ 64 h 342"/>
              <a:gd name="T26" fmla="*/ 304 w 360"/>
              <a:gd name="T27" fmla="*/ 122 h 342"/>
              <a:gd name="T28" fmla="*/ 102 w 360"/>
              <a:gd name="T29" fmla="*/ 172 h 342"/>
              <a:gd name="T30" fmla="*/ 114 w 360"/>
              <a:gd name="T31" fmla="*/ 166 h 342"/>
              <a:gd name="T32" fmla="*/ 132 w 360"/>
              <a:gd name="T33" fmla="*/ 138 h 342"/>
              <a:gd name="T34" fmla="*/ 170 w 360"/>
              <a:gd name="T35" fmla="*/ 120 h 342"/>
              <a:gd name="T36" fmla="*/ 202 w 360"/>
              <a:gd name="T37" fmla="*/ 122 h 342"/>
              <a:gd name="T38" fmla="*/ 236 w 360"/>
              <a:gd name="T39" fmla="*/ 146 h 342"/>
              <a:gd name="T40" fmla="*/ 248 w 360"/>
              <a:gd name="T41" fmla="*/ 170 h 342"/>
              <a:gd name="T42" fmla="*/ 258 w 360"/>
              <a:gd name="T43" fmla="*/ 172 h 342"/>
              <a:gd name="T44" fmla="*/ 264 w 360"/>
              <a:gd name="T45" fmla="*/ 158 h 342"/>
              <a:gd name="T46" fmla="*/ 242 w 360"/>
              <a:gd name="T47" fmla="*/ 124 h 342"/>
              <a:gd name="T48" fmla="*/ 194 w 360"/>
              <a:gd name="T49" fmla="*/ 100 h 342"/>
              <a:gd name="T50" fmla="*/ 152 w 360"/>
              <a:gd name="T51" fmla="*/ 104 h 342"/>
              <a:gd name="T52" fmla="*/ 108 w 360"/>
              <a:gd name="T53" fmla="*/ 134 h 342"/>
              <a:gd name="T54" fmla="*/ 94 w 360"/>
              <a:gd name="T55" fmla="*/ 162 h 342"/>
              <a:gd name="T56" fmla="*/ 102 w 360"/>
              <a:gd name="T57" fmla="*/ 172 h 342"/>
              <a:gd name="T58" fmla="*/ 330 w 360"/>
              <a:gd name="T59" fmla="*/ 74 h 342"/>
              <a:gd name="T60" fmla="*/ 238 w 360"/>
              <a:gd name="T61" fmla="*/ 8 h 342"/>
              <a:gd name="T62" fmla="*/ 150 w 360"/>
              <a:gd name="T63" fmla="*/ 2 h 342"/>
              <a:gd name="T64" fmla="*/ 48 w 360"/>
              <a:gd name="T65" fmla="*/ 52 h 342"/>
              <a:gd name="T66" fmla="*/ 2 w 360"/>
              <a:gd name="T67" fmla="*/ 124 h 342"/>
              <a:gd name="T68" fmla="*/ 8 w 360"/>
              <a:gd name="T69" fmla="*/ 138 h 342"/>
              <a:gd name="T70" fmla="*/ 16 w 360"/>
              <a:gd name="T71" fmla="*/ 136 h 342"/>
              <a:gd name="T72" fmla="*/ 46 w 360"/>
              <a:gd name="T73" fmla="*/ 86 h 342"/>
              <a:gd name="T74" fmla="*/ 128 w 360"/>
              <a:gd name="T75" fmla="*/ 28 h 342"/>
              <a:gd name="T76" fmla="*/ 206 w 360"/>
              <a:gd name="T77" fmla="*/ 22 h 342"/>
              <a:gd name="T78" fmla="*/ 298 w 360"/>
              <a:gd name="T79" fmla="*/ 66 h 342"/>
              <a:gd name="T80" fmla="*/ 340 w 360"/>
              <a:gd name="T81" fmla="*/ 132 h 342"/>
              <a:gd name="T82" fmla="*/ 352 w 360"/>
              <a:gd name="T83" fmla="*/ 138 h 342"/>
              <a:gd name="T84" fmla="*/ 360 w 360"/>
              <a:gd name="T85" fmla="*/ 128 h 342"/>
              <a:gd name="T86" fmla="*/ 272 w 360"/>
              <a:gd name="T87" fmla="*/ 280 h 342"/>
              <a:gd name="T88" fmla="*/ 190 w 360"/>
              <a:gd name="T89" fmla="*/ 214 h 342"/>
              <a:gd name="T90" fmla="*/ 204 w 360"/>
              <a:gd name="T91" fmla="*/ 198 h 342"/>
              <a:gd name="T92" fmla="*/ 198 w 360"/>
              <a:gd name="T93" fmla="*/ 172 h 342"/>
              <a:gd name="T94" fmla="*/ 170 w 360"/>
              <a:gd name="T95" fmla="*/ 166 h 342"/>
              <a:gd name="T96" fmla="*/ 154 w 360"/>
              <a:gd name="T97" fmla="*/ 190 h 342"/>
              <a:gd name="T98" fmla="*/ 170 w 360"/>
              <a:gd name="T99" fmla="*/ 214 h 342"/>
              <a:gd name="T100" fmla="*/ 92 w 360"/>
              <a:gd name="T101" fmla="*/ 276 h 342"/>
              <a:gd name="T102" fmla="*/ 74 w 360"/>
              <a:gd name="T103" fmla="*/ 334 h 342"/>
              <a:gd name="T104" fmla="*/ 84 w 360"/>
              <a:gd name="T105" fmla="*/ 342 h 342"/>
              <a:gd name="T106" fmla="*/ 284 w 360"/>
              <a:gd name="T107" fmla="*/ 338 h 342"/>
              <a:gd name="T108" fmla="*/ 272 w 360"/>
              <a:gd name="T109" fmla="*/ 280 h 3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60" h="342">
                <a:moveTo>
                  <a:pt x="312" y="142"/>
                </a:moveTo>
                <a:lnTo>
                  <a:pt x="312" y="142"/>
                </a:lnTo>
                <a:lnTo>
                  <a:pt x="312" y="146"/>
                </a:lnTo>
                <a:lnTo>
                  <a:pt x="312" y="150"/>
                </a:lnTo>
                <a:lnTo>
                  <a:pt x="310" y="152"/>
                </a:lnTo>
                <a:lnTo>
                  <a:pt x="306" y="154"/>
                </a:lnTo>
                <a:lnTo>
                  <a:pt x="306" y="154"/>
                </a:lnTo>
                <a:lnTo>
                  <a:pt x="302" y="156"/>
                </a:lnTo>
                <a:lnTo>
                  <a:pt x="298" y="154"/>
                </a:lnTo>
                <a:lnTo>
                  <a:pt x="296" y="152"/>
                </a:lnTo>
                <a:lnTo>
                  <a:pt x="294" y="148"/>
                </a:lnTo>
                <a:lnTo>
                  <a:pt x="294" y="148"/>
                </a:lnTo>
                <a:lnTo>
                  <a:pt x="286" y="132"/>
                </a:lnTo>
                <a:lnTo>
                  <a:pt x="276" y="116"/>
                </a:lnTo>
                <a:lnTo>
                  <a:pt x="264" y="102"/>
                </a:lnTo>
                <a:lnTo>
                  <a:pt x="250" y="92"/>
                </a:lnTo>
                <a:lnTo>
                  <a:pt x="234" y="82"/>
                </a:lnTo>
                <a:lnTo>
                  <a:pt x="216" y="74"/>
                </a:lnTo>
                <a:lnTo>
                  <a:pt x="198" y="70"/>
                </a:lnTo>
                <a:lnTo>
                  <a:pt x="180" y="70"/>
                </a:lnTo>
                <a:lnTo>
                  <a:pt x="180" y="70"/>
                </a:lnTo>
                <a:lnTo>
                  <a:pt x="162" y="70"/>
                </a:lnTo>
                <a:lnTo>
                  <a:pt x="144" y="74"/>
                </a:lnTo>
                <a:lnTo>
                  <a:pt x="126" y="82"/>
                </a:lnTo>
                <a:lnTo>
                  <a:pt x="110" y="92"/>
                </a:lnTo>
                <a:lnTo>
                  <a:pt x="96" y="102"/>
                </a:lnTo>
                <a:lnTo>
                  <a:pt x="84" y="116"/>
                </a:lnTo>
                <a:lnTo>
                  <a:pt x="74" y="132"/>
                </a:lnTo>
                <a:lnTo>
                  <a:pt x="66" y="148"/>
                </a:lnTo>
                <a:lnTo>
                  <a:pt x="66" y="148"/>
                </a:lnTo>
                <a:lnTo>
                  <a:pt x="62" y="154"/>
                </a:lnTo>
                <a:lnTo>
                  <a:pt x="58" y="156"/>
                </a:lnTo>
                <a:lnTo>
                  <a:pt x="58" y="156"/>
                </a:lnTo>
                <a:lnTo>
                  <a:pt x="54" y="154"/>
                </a:lnTo>
                <a:lnTo>
                  <a:pt x="54" y="154"/>
                </a:lnTo>
                <a:lnTo>
                  <a:pt x="50" y="152"/>
                </a:lnTo>
                <a:lnTo>
                  <a:pt x="48" y="150"/>
                </a:lnTo>
                <a:lnTo>
                  <a:pt x="48" y="146"/>
                </a:lnTo>
                <a:lnTo>
                  <a:pt x="48" y="142"/>
                </a:lnTo>
                <a:lnTo>
                  <a:pt x="48" y="142"/>
                </a:lnTo>
                <a:lnTo>
                  <a:pt x="56" y="122"/>
                </a:lnTo>
                <a:lnTo>
                  <a:pt x="68" y="104"/>
                </a:lnTo>
                <a:lnTo>
                  <a:pt x="82" y="88"/>
                </a:lnTo>
                <a:lnTo>
                  <a:pt x="100" y="74"/>
                </a:lnTo>
                <a:lnTo>
                  <a:pt x="118" y="64"/>
                </a:lnTo>
                <a:lnTo>
                  <a:pt x="138" y="56"/>
                </a:lnTo>
                <a:lnTo>
                  <a:pt x="158" y="50"/>
                </a:lnTo>
                <a:lnTo>
                  <a:pt x="180" y="50"/>
                </a:lnTo>
                <a:lnTo>
                  <a:pt x="180" y="50"/>
                </a:lnTo>
                <a:lnTo>
                  <a:pt x="202" y="50"/>
                </a:lnTo>
                <a:lnTo>
                  <a:pt x="222" y="56"/>
                </a:lnTo>
                <a:lnTo>
                  <a:pt x="242" y="64"/>
                </a:lnTo>
                <a:lnTo>
                  <a:pt x="260" y="74"/>
                </a:lnTo>
                <a:lnTo>
                  <a:pt x="278" y="88"/>
                </a:lnTo>
                <a:lnTo>
                  <a:pt x="292" y="104"/>
                </a:lnTo>
                <a:lnTo>
                  <a:pt x="304" y="122"/>
                </a:lnTo>
                <a:lnTo>
                  <a:pt x="312" y="142"/>
                </a:lnTo>
                <a:lnTo>
                  <a:pt x="312" y="142"/>
                </a:lnTo>
                <a:close/>
                <a:moveTo>
                  <a:pt x="102" y="172"/>
                </a:moveTo>
                <a:lnTo>
                  <a:pt x="102" y="172"/>
                </a:lnTo>
                <a:lnTo>
                  <a:pt x="104" y="172"/>
                </a:lnTo>
                <a:lnTo>
                  <a:pt x="104" y="172"/>
                </a:lnTo>
                <a:lnTo>
                  <a:pt x="110" y="170"/>
                </a:lnTo>
                <a:lnTo>
                  <a:pt x="114" y="166"/>
                </a:lnTo>
                <a:lnTo>
                  <a:pt x="114" y="166"/>
                </a:lnTo>
                <a:lnTo>
                  <a:pt x="118" y="156"/>
                </a:lnTo>
                <a:lnTo>
                  <a:pt x="124" y="146"/>
                </a:lnTo>
                <a:lnTo>
                  <a:pt x="132" y="138"/>
                </a:lnTo>
                <a:lnTo>
                  <a:pt x="140" y="132"/>
                </a:lnTo>
                <a:lnTo>
                  <a:pt x="148" y="126"/>
                </a:lnTo>
                <a:lnTo>
                  <a:pt x="158" y="122"/>
                </a:lnTo>
                <a:lnTo>
                  <a:pt x="170" y="120"/>
                </a:lnTo>
                <a:lnTo>
                  <a:pt x="180" y="120"/>
                </a:lnTo>
                <a:lnTo>
                  <a:pt x="180" y="120"/>
                </a:lnTo>
                <a:lnTo>
                  <a:pt x="190" y="120"/>
                </a:lnTo>
                <a:lnTo>
                  <a:pt x="202" y="122"/>
                </a:lnTo>
                <a:lnTo>
                  <a:pt x="212" y="126"/>
                </a:lnTo>
                <a:lnTo>
                  <a:pt x="220" y="132"/>
                </a:lnTo>
                <a:lnTo>
                  <a:pt x="228" y="138"/>
                </a:lnTo>
                <a:lnTo>
                  <a:pt x="236" y="146"/>
                </a:lnTo>
                <a:lnTo>
                  <a:pt x="242" y="156"/>
                </a:lnTo>
                <a:lnTo>
                  <a:pt x="246" y="166"/>
                </a:lnTo>
                <a:lnTo>
                  <a:pt x="246" y="166"/>
                </a:lnTo>
                <a:lnTo>
                  <a:pt x="248" y="170"/>
                </a:lnTo>
                <a:lnTo>
                  <a:pt x="252" y="172"/>
                </a:lnTo>
                <a:lnTo>
                  <a:pt x="256" y="172"/>
                </a:lnTo>
                <a:lnTo>
                  <a:pt x="258" y="172"/>
                </a:lnTo>
                <a:lnTo>
                  <a:pt x="258" y="172"/>
                </a:lnTo>
                <a:lnTo>
                  <a:pt x="262" y="170"/>
                </a:lnTo>
                <a:lnTo>
                  <a:pt x="264" y="166"/>
                </a:lnTo>
                <a:lnTo>
                  <a:pt x="266" y="162"/>
                </a:lnTo>
                <a:lnTo>
                  <a:pt x="264" y="158"/>
                </a:lnTo>
                <a:lnTo>
                  <a:pt x="264" y="158"/>
                </a:lnTo>
                <a:lnTo>
                  <a:pt x="260" y="146"/>
                </a:lnTo>
                <a:lnTo>
                  <a:pt x="252" y="134"/>
                </a:lnTo>
                <a:lnTo>
                  <a:pt x="242" y="124"/>
                </a:lnTo>
                <a:lnTo>
                  <a:pt x="232" y="116"/>
                </a:lnTo>
                <a:lnTo>
                  <a:pt x="220" y="108"/>
                </a:lnTo>
                <a:lnTo>
                  <a:pt x="208" y="104"/>
                </a:lnTo>
                <a:lnTo>
                  <a:pt x="194" y="100"/>
                </a:lnTo>
                <a:lnTo>
                  <a:pt x="180" y="100"/>
                </a:lnTo>
                <a:lnTo>
                  <a:pt x="180" y="100"/>
                </a:lnTo>
                <a:lnTo>
                  <a:pt x="166" y="100"/>
                </a:lnTo>
                <a:lnTo>
                  <a:pt x="152" y="104"/>
                </a:lnTo>
                <a:lnTo>
                  <a:pt x="140" y="108"/>
                </a:lnTo>
                <a:lnTo>
                  <a:pt x="128" y="116"/>
                </a:lnTo>
                <a:lnTo>
                  <a:pt x="118" y="124"/>
                </a:lnTo>
                <a:lnTo>
                  <a:pt x="108" y="134"/>
                </a:lnTo>
                <a:lnTo>
                  <a:pt x="100" y="146"/>
                </a:lnTo>
                <a:lnTo>
                  <a:pt x="96" y="158"/>
                </a:lnTo>
                <a:lnTo>
                  <a:pt x="96" y="158"/>
                </a:lnTo>
                <a:lnTo>
                  <a:pt x="94" y="162"/>
                </a:lnTo>
                <a:lnTo>
                  <a:pt x="96" y="166"/>
                </a:lnTo>
                <a:lnTo>
                  <a:pt x="98" y="170"/>
                </a:lnTo>
                <a:lnTo>
                  <a:pt x="102" y="172"/>
                </a:lnTo>
                <a:lnTo>
                  <a:pt x="102" y="172"/>
                </a:lnTo>
                <a:close/>
                <a:moveTo>
                  <a:pt x="358" y="124"/>
                </a:moveTo>
                <a:lnTo>
                  <a:pt x="358" y="124"/>
                </a:lnTo>
                <a:lnTo>
                  <a:pt x="346" y="98"/>
                </a:lnTo>
                <a:lnTo>
                  <a:pt x="330" y="74"/>
                </a:lnTo>
                <a:lnTo>
                  <a:pt x="312" y="52"/>
                </a:lnTo>
                <a:lnTo>
                  <a:pt x="288" y="34"/>
                </a:lnTo>
                <a:lnTo>
                  <a:pt x="264" y="20"/>
                </a:lnTo>
                <a:lnTo>
                  <a:pt x="238" y="8"/>
                </a:lnTo>
                <a:lnTo>
                  <a:pt x="210" y="2"/>
                </a:lnTo>
                <a:lnTo>
                  <a:pt x="180" y="0"/>
                </a:lnTo>
                <a:lnTo>
                  <a:pt x="180" y="0"/>
                </a:lnTo>
                <a:lnTo>
                  <a:pt x="150" y="2"/>
                </a:lnTo>
                <a:lnTo>
                  <a:pt x="122" y="8"/>
                </a:lnTo>
                <a:lnTo>
                  <a:pt x="96" y="20"/>
                </a:lnTo>
                <a:lnTo>
                  <a:pt x="72" y="34"/>
                </a:lnTo>
                <a:lnTo>
                  <a:pt x="48" y="52"/>
                </a:lnTo>
                <a:lnTo>
                  <a:pt x="30" y="74"/>
                </a:lnTo>
                <a:lnTo>
                  <a:pt x="14" y="98"/>
                </a:lnTo>
                <a:lnTo>
                  <a:pt x="2" y="124"/>
                </a:lnTo>
                <a:lnTo>
                  <a:pt x="2" y="124"/>
                </a:lnTo>
                <a:lnTo>
                  <a:pt x="0" y="128"/>
                </a:lnTo>
                <a:lnTo>
                  <a:pt x="2" y="132"/>
                </a:lnTo>
                <a:lnTo>
                  <a:pt x="4" y="136"/>
                </a:lnTo>
                <a:lnTo>
                  <a:pt x="8" y="138"/>
                </a:lnTo>
                <a:lnTo>
                  <a:pt x="8" y="138"/>
                </a:lnTo>
                <a:lnTo>
                  <a:pt x="10" y="138"/>
                </a:lnTo>
                <a:lnTo>
                  <a:pt x="10" y="138"/>
                </a:lnTo>
                <a:lnTo>
                  <a:pt x="16" y="136"/>
                </a:lnTo>
                <a:lnTo>
                  <a:pt x="20" y="132"/>
                </a:lnTo>
                <a:lnTo>
                  <a:pt x="20" y="132"/>
                </a:lnTo>
                <a:lnTo>
                  <a:pt x="32" y="108"/>
                </a:lnTo>
                <a:lnTo>
                  <a:pt x="46" y="86"/>
                </a:lnTo>
                <a:lnTo>
                  <a:pt x="62" y="66"/>
                </a:lnTo>
                <a:lnTo>
                  <a:pt x="82" y="50"/>
                </a:lnTo>
                <a:lnTo>
                  <a:pt x="104" y="38"/>
                </a:lnTo>
                <a:lnTo>
                  <a:pt x="128" y="28"/>
                </a:lnTo>
                <a:lnTo>
                  <a:pt x="154" y="22"/>
                </a:lnTo>
                <a:lnTo>
                  <a:pt x="180" y="20"/>
                </a:lnTo>
                <a:lnTo>
                  <a:pt x="180" y="20"/>
                </a:lnTo>
                <a:lnTo>
                  <a:pt x="206" y="22"/>
                </a:lnTo>
                <a:lnTo>
                  <a:pt x="232" y="28"/>
                </a:lnTo>
                <a:lnTo>
                  <a:pt x="256" y="38"/>
                </a:lnTo>
                <a:lnTo>
                  <a:pt x="278" y="50"/>
                </a:lnTo>
                <a:lnTo>
                  <a:pt x="298" y="66"/>
                </a:lnTo>
                <a:lnTo>
                  <a:pt x="314" y="86"/>
                </a:lnTo>
                <a:lnTo>
                  <a:pt x="328" y="108"/>
                </a:lnTo>
                <a:lnTo>
                  <a:pt x="340" y="132"/>
                </a:lnTo>
                <a:lnTo>
                  <a:pt x="340" y="132"/>
                </a:lnTo>
                <a:lnTo>
                  <a:pt x="342" y="136"/>
                </a:lnTo>
                <a:lnTo>
                  <a:pt x="344" y="138"/>
                </a:lnTo>
                <a:lnTo>
                  <a:pt x="348" y="138"/>
                </a:lnTo>
                <a:lnTo>
                  <a:pt x="352" y="138"/>
                </a:lnTo>
                <a:lnTo>
                  <a:pt x="352" y="138"/>
                </a:lnTo>
                <a:lnTo>
                  <a:pt x="356" y="136"/>
                </a:lnTo>
                <a:lnTo>
                  <a:pt x="358" y="132"/>
                </a:lnTo>
                <a:lnTo>
                  <a:pt x="360" y="128"/>
                </a:lnTo>
                <a:lnTo>
                  <a:pt x="358" y="124"/>
                </a:lnTo>
                <a:lnTo>
                  <a:pt x="358" y="124"/>
                </a:lnTo>
                <a:close/>
                <a:moveTo>
                  <a:pt x="272" y="280"/>
                </a:moveTo>
                <a:lnTo>
                  <a:pt x="272" y="280"/>
                </a:lnTo>
                <a:lnTo>
                  <a:pt x="268" y="276"/>
                </a:lnTo>
                <a:lnTo>
                  <a:pt x="262" y="274"/>
                </a:lnTo>
                <a:lnTo>
                  <a:pt x="190" y="274"/>
                </a:lnTo>
                <a:lnTo>
                  <a:pt x="190" y="214"/>
                </a:lnTo>
                <a:lnTo>
                  <a:pt x="190" y="214"/>
                </a:lnTo>
                <a:lnTo>
                  <a:pt x="196" y="210"/>
                </a:lnTo>
                <a:lnTo>
                  <a:pt x="202" y="204"/>
                </a:lnTo>
                <a:lnTo>
                  <a:pt x="204" y="198"/>
                </a:lnTo>
                <a:lnTo>
                  <a:pt x="206" y="190"/>
                </a:lnTo>
                <a:lnTo>
                  <a:pt x="206" y="190"/>
                </a:lnTo>
                <a:lnTo>
                  <a:pt x="204" y="180"/>
                </a:lnTo>
                <a:lnTo>
                  <a:pt x="198" y="172"/>
                </a:lnTo>
                <a:lnTo>
                  <a:pt x="190" y="166"/>
                </a:lnTo>
                <a:lnTo>
                  <a:pt x="180" y="164"/>
                </a:lnTo>
                <a:lnTo>
                  <a:pt x="180" y="164"/>
                </a:lnTo>
                <a:lnTo>
                  <a:pt x="170" y="166"/>
                </a:lnTo>
                <a:lnTo>
                  <a:pt x="162" y="172"/>
                </a:lnTo>
                <a:lnTo>
                  <a:pt x="156" y="180"/>
                </a:lnTo>
                <a:lnTo>
                  <a:pt x="154" y="190"/>
                </a:lnTo>
                <a:lnTo>
                  <a:pt x="154" y="190"/>
                </a:lnTo>
                <a:lnTo>
                  <a:pt x="156" y="198"/>
                </a:lnTo>
                <a:lnTo>
                  <a:pt x="158" y="204"/>
                </a:lnTo>
                <a:lnTo>
                  <a:pt x="164" y="210"/>
                </a:lnTo>
                <a:lnTo>
                  <a:pt x="170" y="214"/>
                </a:lnTo>
                <a:lnTo>
                  <a:pt x="170" y="274"/>
                </a:lnTo>
                <a:lnTo>
                  <a:pt x="98" y="274"/>
                </a:lnTo>
                <a:lnTo>
                  <a:pt x="98" y="274"/>
                </a:lnTo>
                <a:lnTo>
                  <a:pt x="92" y="276"/>
                </a:lnTo>
                <a:lnTo>
                  <a:pt x="88" y="280"/>
                </a:lnTo>
                <a:lnTo>
                  <a:pt x="74" y="328"/>
                </a:lnTo>
                <a:lnTo>
                  <a:pt x="74" y="328"/>
                </a:lnTo>
                <a:lnTo>
                  <a:pt x="74" y="334"/>
                </a:lnTo>
                <a:lnTo>
                  <a:pt x="76" y="338"/>
                </a:lnTo>
                <a:lnTo>
                  <a:pt x="76" y="338"/>
                </a:lnTo>
                <a:lnTo>
                  <a:pt x="78" y="340"/>
                </a:lnTo>
                <a:lnTo>
                  <a:pt x="84" y="342"/>
                </a:lnTo>
                <a:lnTo>
                  <a:pt x="276" y="342"/>
                </a:lnTo>
                <a:lnTo>
                  <a:pt x="276" y="342"/>
                </a:lnTo>
                <a:lnTo>
                  <a:pt x="282" y="340"/>
                </a:lnTo>
                <a:lnTo>
                  <a:pt x="284" y="338"/>
                </a:lnTo>
                <a:lnTo>
                  <a:pt x="284" y="338"/>
                </a:lnTo>
                <a:lnTo>
                  <a:pt x="286" y="334"/>
                </a:lnTo>
                <a:lnTo>
                  <a:pt x="286" y="328"/>
                </a:lnTo>
                <a:lnTo>
                  <a:pt x="272" y="28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68580" tIns="34291" rIns="68580" bIns="34291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141" name="Freeform 4899">
            <a:extLst>
              <a:ext uri="{FF2B5EF4-FFF2-40B4-BE49-F238E27FC236}">
                <a16:creationId xmlns:a16="http://schemas.microsoft.com/office/drawing/2014/main" xmlns="" id="{4DF59005-194E-4EBB-AD51-FF28E9D9A615}"/>
              </a:ext>
            </a:extLst>
          </p:cNvPr>
          <p:cNvSpPr>
            <a:spLocks noEditPoints="1"/>
          </p:cNvSpPr>
          <p:nvPr/>
        </p:nvSpPr>
        <p:spPr bwMode="auto">
          <a:xfrm rot="15318763">
            <a:off x="3060159" y="2173759"/>
            <a:ext cx="294623" cy="294623"/>
          </a:xfrm>
          <a:custGeom>
            <a:avLst/>
            <a:gdLst>
              <a:gd name="T0" fmla="*/ 190 w 324"/>
              <a:gd name="T1" fmla="*/ 0 h 324"/>
              <a:gd name="T2" fmla="*/ 134 w 324"/>
              <a:gd name="T3" fmla="*/ 20 h 324"/>
              <a:gd name="T4" fmla="*/ 90 w 324"/>
              <a:gd name="T5" fmla="*/ 74 h 324"/>
              <a:gd name="T6" fmla="*/ 82 w 324"/>
              <a:gd name="T7" fmla="*/ 120 h 324"/>
              <a:gd name="T8" fmla="*/ 84 w 324"/>
              <a:gd name="T9" fmla="*/ 146 h 324"/>
              <a:gd name="T10" fmla="*/ 118 w 324"/>
              <a:gd name="T11" fmla="*/ 206 h 324"/>
              <a:gd name="T12" fmla="*/ 178 w 324"/>
              <a:gd name="T13" fmla="*/ 240 h 324"/>
              <a:gd name="T14" fmla="*/ 202 w 324"/>
              <a:gd name="T15" fmla="*/ 242 h 324"/>
              <a:gd name="T16" fmla="*/ 250 w 324"/>
              <a:gd name="T17" fmla="*/ 232 h 324"/>
              <a:gd name="T18" fmla="*/ 304 w 324"/>
              <a:gd name="T19" fmla="*/ 188 h 324"/>
              <a:gd name="T20" fmla="*/ 324 w 324"/>
              <a:gd name="T21" fmla="*/ 132 h 324"/>
              <a:gd name="T22" fmla="*/ 324 w 324"/>
              <a:gd name="T23" fmla="*/ 108 h 324"/>
              <a:gd name="T24" fmla="*/ 304 w 324"/>
              <a:gd name="T25" fmla="*/ 52 h 324"/>
              <a:gd name="T26" fmla="*/ 250 w 324"/>
              <a:gd name="T27" fmla="*/ 8 h 324"/>
              <a:gd name="T28" fmla="*/ 202 w 324"/>
              <a:gd name="T29" fmla="*/ 0 h 324"/>
              <a:gd name="T30" fmla="*/ 202 w 324"/>
              <a:gd name="T31" fmla="*/ 212 h 324"/>
              <a:gd name="T32" fmla="*/ 152 w 324"/>
              <a:gd name="T33" fmla="*/ 196 h 324"/>
              <a:gd name="T34" fmla="*/ 118 w 324"/>
              <a:gd name="T35" fmla="*/ 156 h 324"/>
              <a:gd name="T36" fmla="*/ 112 w 324"/>
              <a:gd name="T37" fmla="*/ 120 h 324"/>
              <a:gd name="T38" fmla="*/ 128 w 324"/>
              <a:gd name="T39" fmla="*/ 70 h 324"/>
              <a:gd name="T40" fmla="*/ 168 w 324"/>
              <a:gd name="T41" fmla="*/ 36 h 324"/>
              <a:gd name="T42" fmla="*/ 202 w 324"/>
              <a:gd name="T43" fmla="*/ 30 h 324"/>
              <a:gd name="T44" fmla="*/ 254 w 324"/>
              <a:gd name="T45" fmla="*/ 46 h 324"/>
              <a:gd name="T46" fmla="*/ 286 w 324"/>
              <a:gd name="T47" fmla="*/ 86 h 324"/>
              <a:gd name="T48" fmla="*/ 294 w 324"/>
              <a:gd name="T49" fmla="*/ 120 h 324"/>
              <a:gd name="T50" fmla="*/ 278 w 324"/>
              <a:gd name="T51" fmla="*/ 172 h 324"/>
              <a:gd name="T52" fmla="*/ 238 w 324"/>
              <a:gd name="T53" fmla="*/ 204 h 324"/>
              <a:gd name="T54" fmla="*/ 202 w 324"/>
              <a:gd name="T55" fmla="*/ 212 h 324"/>
              <a:gd name="T56" fmla="*/ 138 w 324"/>
              <a:gd name="T57" fmla="*/ 130 h 324"/>
              <a:gd name="T58" fmla="*/ 132 w 324"/>
              <a:gd name="T59" fmla="*/ 120 h 324"/>
              <a:gd name="T60" fmla="*/ 138 w 324"/>
              <a:gd name="T61" fmla="*/ 94 h 324"/>
              <a:gd name="T62" fmla="*/ 164 w 324"/>
              <a:gd name="T63" fmla="*/ 62 h 324"/>
              <a:gd name="T64" fmla="*/ 202 w 324"/>
              <a:gd name="T65" fmla="*/ 50 h 324"/>
              <a:gd name="T66" fmla="*/ 210 w 324"/>
              <a:gd name="T67" fmla="*/ 54 h 324"/>
              <a:gd name="T68" fmla="*/ 212 w 324"/>
              <a:gd name="T69" fmla="*/ 60 h 324"/>
              <a:gd name="T70" fmla="*/ 206 w 324"/>
              <a:gd name="T71" fmla="*/ 70 h 324"/>
              <a:gd name="T72" fmla="*/ 192 w 324"/>
              <a:gd name="T73" fmla="*/ 72 h 324"/>
              <a:gd name="T74" fmla="*/ 168 w 324"/>
              <a:gd name="T75" fmla="*/ 86 h 324"/>
              <a:gd name="T76" fmla="*/ 154 w 324"/>
              <a:gd name="T77" fmla="*/ 110 h 324"/>
              <a:gd name="T78" fmla="*/ 152 w 324"/>
              <a:gd name="T79" fmla="*/ 124 h 324"/>
              <a:gd name="T80" fmla="*/ 142 w 324"/>
              <a:gd name="T81" fmla="*/ 130 h 324"/>
              <a:gd name="T82" fmla="*/ 48 w 324"/>
              <a:gd name="T83" fmla="*/ 316 h 324"/>
              <a:gd name="T84" fmla="*/ 28 w 324"/>
              <a:gd name="T85" fmla="*/ 324 h 324"/>
              <a:gd name="T86" fmla="*/ 8 w 324"/>
              <a:gd name="T87" fmla="*/ 316 h 324"/>
              <a:gd name="T88" fmla="*/ 0 w 324"/>
              <a:gd name="T89" fmla="*/ 296 h 324"/>
              <a:gd name="T90" fmla="*/ 86 w 324"/>
              <a:gd name="T91" fmla="*/ 198 h 324"/>
              <a:gd name="T92" fmla="*/ 102 w 324"/>
              <a:gd name="T93" fmla="*/ 220 h 324"/>
              <a:gd name="T94" fmla="*/ 124 w 324"/>
              <a:gd name="T95" fmla="*/ 238 h 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24" h="324">
                <a:moveTo>
                  <a:pt x="202" y="0"/>
                </a:moveTo>
                <a:lnTo>
                  <a:pt x="202" y="0"/>
                </a:lnTo>
                <a:lnTo>
                  <a:pt x="190" y="0"/>
                </a:lnTo>
                <a:lnTo>
                  <a:pt x="178" y="2"/>
                </a:lnTo>
                <a:lnTo>
                  <a:pt x="156" y="8"/>
                </a:lnTo>
                <a:lnTo>
                  <a:pt x="134" y="20"/>
                </a:lnTo>
                <a:lnTo>
                  <a:pt x="118" y="34"/>
                </a:lnTo>
                <a:lnTo>
                  <a:pt x="102" y="52"/>
                </a:lnTo>
                <a:lnTo>
                  <a:pt x="90" y="74"/>
                </a:lnTo>
                <a:lnTo>
                  <a:pt x="84" y="96"/>
                </a:lnTo>
                <a:lnTo>
                  <a:pt x="82" y="108"/>
                </a:lnTo>
                <a:lnTo>
                  <a:pt x="82" y="120"/>
                </a:lnTo>
                <a:lnTo>
                  <a:pt x="82" y="120"/>
                </a:lnTo>
                <a:lnTo>
                  <a:pt x="82" y="132"/>
                </a:lnTo>
                <a:lnTo>
                  <a:pt x="84" y="146"/>
                </a:lnTo>
                <a:lnTo>
                  <a:pt x="90" y="168"/>
                </a:lnTo>
                <a:lnTo>
                  <a:pt x="102" y="188"/>
                </a:lnTo>
                <a:lnTo>
                  <a:pt x="118" y="206"/>
                </a:lnTo>
                <a:lnTo>
                  <a:pt x="134" y="222"/>
                </a:lnTo>
                <a:lnTo>
                  <a:pt x="156" y="232"/>
                </a:lnTo>
                <a:lnTo>
                  <a:pt x="178" y="240"/>
                </a:lnTo>
                <a:lnTo>
                  <a:pt x="190" y="242"/>
                </a:lnTo>
                <a:lnTo>
                  <a:pt x="202" y="242"/>
                </a:lnTo>
                <a:lnTo>
                  <a:pt x="202" y="242"/>
                </a:lnTo>
                <a:lnTo>
                  <a:pt x="216" y="242"/>
                </a:lnTo>
                <a:lnTo>
                  <a:pt x="228" y="240"/>
                </a:lnTo>
                <a:lnTo>
                  <a:pt x="250" y="232"/>
                </a:lnTo>
                <a:lnTo>
                  <a:pt x="270" y="222"/>
                </a:lnTo>
                <a:lnTo>
                  <a:pt x="288" y="206"/>
                </a:lnTo>
                <a:lnTo>
                  <a:pt x="304" y="188"/>
                </a:lnTo>
                <a:lnTo>
                  <a:pt x="314" y="168"/>
                </a:lnTo>
                <a:lnTo>
                  <a:pt x="322" y="146"/>
                </a:lnTo>
                <a:lnTo>
                  <a:pt x="324" y="132"/>
                </a:lnTo>
                <a:lnTo>
                  <a:pt x="324" y="120"/>
                </a:lnTo>
                <a:lnTo>
                  <a:pt x="324" y="120"/>
                </a:lnTo>
                <a:lnTo>
                  <a:pt x="324" y="108"/>
                </a:lnTo>
                <a:lnTo>
                  <a:pt x="322" y="96"/>
                </a:lnTo>
                <a:lnTo>
                  <a:pt x="314" y="74"/>
                </a:lnTo>
                <a:lnTo>
                  <a:pt x="304" y="52"/>
                </a:lnTo>
                <a:lnTo>
                  <a:pt x="288" y="34"/>
                </a:lnTo>
                <a:lnTo>
                  <a:pt x="270" y="20"/>
                </a:lnTo>
                <a:lnTo>
                  <a:pt x="250" y="8"/>
                </a:lnTo>
                <a:lnTo>
                  <a:pt x="228" y="2"/>
                </a:lnTo>
                <a:lnTo>
                  <a:pt x="216" y="0"/>
                </a:lnTo>
                <a:lnTo>
                  <a:pt x="202" y="0"/>
                </a:lnTo>
                <a:lnTo>
                  <a:pt x="202" y="0"/>
                </a:lnTo>
                <a:close/>
                <a:moveTo>
                  <a:pt x="202" y="212"/>
                </a:moveTo>
                <a:lnTo>
                  <a:pt x="202" y="212"/>
                </a:lnTo>
                <a:lnTo>
                  <a:pt x="184" y="210"/>
                </a:lnTo>
                <a:lnTo>
                  <a:pt x="168" y="204"/>
                </a:lnTo>
                <a:lnTo>
                  <a:pt x="152" y="196"/>
                </a:lnTo>
                <a:lnTo>
                  <a:pt x="138" y="184"/>
                </a:lnTo>
                <a:lnTo>
                  <a:pt x="128" y="172"/>
                </a:lnTo>
                <a:lnTo>
                  <a:pt x="118" y="156"/>
                </a:lnTo>
                <a:lnTo>
                  <a:pt x="114" y="138"/>
                </a:lnTo>
                <a:lnTo>
                  <a:pt x="112" y="120"/>
                </a:lnTo>
                <a:lnTo>
                  <a:pt x="112" y="120"/>
                </a:lnTo>
                <a:lnTo>
                  <a:pt x="114" y="102"/>
                </a:lnTo>
                <a:lnTo>
                  <a:pt x="118" y="86"/>
                </a:lnTo>
                <a:lnTo>
                  <a:pt x="128" y="70"/>
                </a:lnTo>
                <a:lnTo>
                  <a:pt x="138" y="56"/>
                </a:lnTo>
                <a:lnTo>
                  <a:pt x="152" y="46"/>
                </a:lnTo>
                <a:lnTo>
                  <a:pt x="168" y="36"/>
                </a:lnTo>
                <a:lnTo>
                  <a:pt x="184" y="32"/>
                </a:lnTo>
                <a:lnTo>
                  <a:pt x="202" y="30"/>
                </a:lnTo>
                <a:lnTo>
                  <a:pt x="202" y="30"/>
                </a:lnTo>
                <a:lnTo>
                  <a:pt x="222" y="32"/>
                </a:lnTo>
                <a:lnTo>
                  <a:pt x="238" y="36"/>
                </a:lnTo>
                <a:lnTo>
                  <a:pt x="254" y="46"/>
                </a:lnTo>
                <a:lnTo>
                  <a:pt x="268" y="56"/>
                </a:lnTo>
                <a:lnTo>
                  <a:pt x="278" y="70"/>
                </a:lnTo>
                <a:lnTo>
                  <a:pt x="286" y="86"/>
                </a:lnTo>
                <a:lnTo>
                  <a:pt x="292" y="102"/>
                </a:lnTo>
                <a:lnTo>
                  <a:pt x="294" y="120"/>
                </a:lnTo>
                <a:lnTo>
                  <a:pt x="294" y="120"/>
                </a:lnTo>
                <a:lnTo>
                  <a:pt x="292" y="138"/>
                </a:lnTo>
                <a:lnTo>
                  <a:pt x="286" y="156"/>
                </a:lnTo>
                <a:lnTo>
                  <a:pt x="278" y="172"/>
                </a:lnTo>
                <a:lnTo>
                  <a:pt x="268" y="184"/>
                </a:lnTo>
                <a:lnTo>
                  <a:pt x="254" y="196"/>
                </a:lnTo>
                <a:lnTo>
                  <a:pt x="238" y="204"/>
                </a:lnTo>
                <a:lnTo>
                  <a:pt x="222" y="210"/>
                </a:lnTo>
                <a:lnTo>
                  <a:pt x="202" y="212"/>
                </a:lnTo>
                <a:lnTo>
                  <a:pt x="202" y="212"/>
                </a:lnTo>
                <a:close/>
                <a:moveTo>
                  <a:pt x="142" y="130"/>
                </a:moveTo>
                <a:lnTo>
                  <a:pt x="142" y="130"/>
                </a:lnTo>
                <a:lnTo>
                  <a:pt x="138" y="130"/>
                </a:lnTo>
                <a:lnTo>
                  <a:pt x="136" y="128"/>
                </a:lnTo>
                <a:lnTo>
                  <a:pt x="134" y="124"/>
                </a:lnTo>
                <a:lnTo>
                  <a:pt x="132" y="120"/>
                </a:lnTo>
                <a:lnTo>
                  <a:pt x="132" y="120"/>
                </a:lnTo>
                <a:lnTo>
                  <a:pt x="134" y="106"/>
                </a:lnTo>
                <a:lnTo>
                  <a:pt x="138" y="94"/>
                </a:lnTo>
                <a:lnTo>
                  <a:pt x="144" y="82"/>
                </a:lnTo>
                <a:lnTo>
                  <a:pt x="154" y="72"/>
                </a:lnTo>
                <a:lnTo>
                  <a:pt x="164" y="62"/>
                </a:lnTo>
                <a:lnTo>
                  <a:pt x="176" y="56"/>
                </a:lnTo>
                <a:lnTo>
                  <a:pt x="188" y="52"/>
                </a:lnTo>
                <a:lnTo>
                  <a:pt x="202" y="50"/>
                </a:lnTo>
                <a:lnTo>
                  <a:pt x="202" y="50"/>
                </a:lnTo>
                <a:lnTo>
                  <a:pt x="206" y="52"/>
                </a:lnTo>
                <a:lnTo>
                  <a:pt x="210" y="54"/>
                </a:lnTo>
                <a:lnTo>
                  <a:pt x="212" y="56"/>
                </a:lnTo>
                <a:lnTo>
                  <a:pt x="212" y="60"/>
                </a:lnTo>
                <a:lnTo>
                  <a:pt x="212" y="60"/>
                </a:lnTo>
                <a:lnTo>
                  <a:pt x="212" y="64"/>
                </a:lnTo>
                <a:lnTo>
                  <a:pt x="210" y="68"/>
                </a:lnTo>
                <a:lnTo>
                  <a:pt x="206" y="70"/>
                </a:lnTo>
                <a:lnTo>
                  <a:pt x="202" y="70"/>
                </a:lnTo>
                <a:lnTo>
                  <a:pt x="202" y="70"/>
                </a:lnTo>
                <a:lnTo>
                  <a:pt x="192" y="72"/>
                </a:lnTo>
                <a:lnTo>
                  <a:pt x="184" y="74"/>
                </a:lnTo>
                <a:lnTo>
                  <a:pt x="174" y="80"/>
                </a:lnTo>
                <a:lnTo>
                  <a:pt x="168" y="86"/>
                </a:lnTo>
                <a:lnTo>
                  <a:pt x="162" y="92"/>
                </a:lnTo>
                <a:lnTo>
                  <a:pt x="156" y="102"/>
                </a:lnTo>
                <a:lnTo>
                  <a:pt x="154" y="110"/>
                </a:lnTo>
                <a:lnTo>
                  <a:pt x="152" y="120"/>
                </a:lnTo>
                <a:lnTo>
                  <a:pt x="152" y="120"/>
                </a:lnTo>
                <a:lnTo>
                  <a:pt x="152" y="124"/>
                </a:lnTo>
                <a:lnTo>
                  <a:pt x="150" y="128"/>
                </a:lnTo>
                <a:lnTo>
                  <a:pt x="146" y="130"/>
                </a:lnTo>
                <a:lnTo>
                  <a:pt x="142" y="130"/>
                </a:lnTo>
                <a:lnTo>
                  <a:pt x="142" y="130"/>
                </a:lnTo>
                <a:close/>
                <a:moveTo>
                  <a:pt x="124" y="238"/>
                </a:moveTo>
                <a:lnTo>
                  <a:pt x="48" y="316"/>
                </a:lnTo>
                <a:lnTo>
                  <a:pt x="48" y="316"/>
                </a:lnTo>
                <a:lnTo>
                  <a:pt x="38" y="322"/>
                </a:lnTo>
                <a:lnTo>
                  <a:pt x="28" y="324"/>
                </a:lnTo>
                <a:lnTo>
                  <a:pt x="28" y="324"/>
                </a:lnTo>
                <a:lnTo>
                  <a:pt x="18" y="322"/>
                </a:lnTo>
                <a:lnTo>
                  <a:pt x="8" y="316"/>
                </a:lnTo>
                <a:lnTo>
                  <a:pt x="8" y="316"/>
                </a:lnTo>
                <a:lnTo>
                  <a:pt x="2" y="306"/>
                </a:lnTo>
                <a:lnTo>
                  <a:pt x="0" y="296"/>
                </a:lnTo>
                <a:lnTo>
                  <a:pt x="2" y="286"/>
                </a:lnTo>
                <a:lnTo>
                  <a:pt x="8" y="276"/>
                </a:lnTo>
                <a:lnTo>
                  <a:pt x="86" y="198"/>
                </a:lnTo>
                <a:lnTo>
                  <a:pt x="86" y="198"/>
                </a:lnTo>
                <a:lnTo>
                  <a:pt x="94" y="210"/>
                </a:lnTo>
                <a:lnTo>
                  <a:pt x="102" y="220"/>
                </a:lnTo>
                <a:lnTo>
                  <a:pt x="114" y="230"/>
                </a:lnTo>
                <a:lnTo>
                  <a:pt x="124" y="238"/>
                </a:lnTo>
                <a:lnTo>
                  <a:pt x="124" y="2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68580" tIns="34291" rIns="68580" bIns="34291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grpSp>
        <p:nvGrpSpPr>
          <p:cNvPr id="142" name="Group 141">
            <a:extLst>
              <a:ext uri="{FF2B5EF4-FFF2-40B4-BE49-F238E27FC236}">
                <a16:creationId xmlns:a16="http://schemas.microsoft.com/office/drawing/2014/main" xmlns="" id="{63BB3932-3DCC-4A1D-824D-9A4EB212FBB4}"/>
              </a:ext>
            </a:extLst>
          </p:cNvPr>
          <p:cNvGrpSpPr/>
          <p:nvPr/>
        </p:nvGrpSpPr>
        <p:grpSpPr>
          <a:xfrm>
            <a:off x="4066628" y="5265501"/>
            <a:ext cx="459000" cy="459000"/>
            <a:chOff x="7573215" y="2258092"/>
            <a:chExt cx="612000" cy="612000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xmlns="" id="{5E3FDA17-B8DD-450C-A853-B92943A71034}"/>
                </a:ext>
              </a:extLst>
            </p:cNvPr>
            <p:cNvSpPr/>
            <p:nvPr/>
          </p:nvSpPr>
          <p:spPr bwMode="ltGray">
            <a:xfrm>
              <a:off x="7573215" y="2258092"/>
              <a:ext cx="612000" cy="612000"/>
            </a:xfrm>
            <a:prstGeom prst="ellipse">
              <a:avLst/>
            </a:prstGeom>
            <a:solidFill>
              <a:schemeClr val="tx2"/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 err="1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xmlns="" id="{9090BF7B-A12B-4073-A4A7-4454F034DDCA}"/>
                </a:ext>
              </a:extLst>
            </p:cNvPr>
            <p:cNvGrpSpPr/>
            <p:nvPr/>
          </p:nvGrpSpPr>
          <p:grpSpPr>
            <a:xfrm>
              <a:off x="7642971" y="2426134"/>
              <a:ext cx="472489" cy="281071"/>
              <a:chOff x="7646776" y="2426134"/>
              <a:chExt cx="472489" cy="281071"/>
            </a:xfrm>
          </p:grpSpPr>
          <p:sp>
            <p:nvSpPr>
              <p:cNvPr id="145" name="Freeform 4862">
                <a:extLst>
                  <a:ext uri="{FF2B5EF4-FFF2-40B4-BE49-F238E27FC236}">
                    <a16:creationId xmlns:a16="http://schemas.microsoft.com/office/drawing/2014/main" xmlns="" id="{E4480615-19A7-4C25-B648-8AE9962616C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646776" y="2426134"/>
                <a:ext cx="472489" cy="281071"/>
              </a:xfrm>
              <a:custGeom>
                <a:avLst/>
                <a:gdLst>
                  <a:gd name="T0" fmla="*/ 98 w 390"/>
                  <a:gd name="T1" fmla="*/ 176 h 232"/>
                  <a:gd name="T2" fmla="*/ 114 w 390"/>
                  <a:gd name="T3" fmla="*/ 204 h 232"/>
                  <a:gd name="T4" fmla="*/ 106 w 390"/>
                  <a:gd name="T5" fmla="*/ 224 h 232"/>
                  <a:gd name="T6" fmla="*/ 86 w 390"/>
                  <a:gd name="T7" fmla="*/ 232 h 232"/>
                  <a:gd name="T8" fmla="*/ 60 w 390"/>
                  <a:gd name="T9" fmla="*/ 214 h 232"/>
                  <a:gd name="T10" fmla="*/ 60 w 390"/>
                  <a:gd name="T11" fmla="*/ 192 h 232"/>
                  <a:gd name="T12" fmla="*/ 86 w 390"/>
                  <a:gd name="T13" fmla="*/ 174 h 232"/>
                  <a:gd name="T14" fmla="*/ 318 w 390"/>
                  <a:gd name="T15" fmla="*/ 176 h 232"/>
                  <a:gd name="T16" fmla="*/ 334 w 390"/>
                  <a:gd name="T17" fmla="*/ 204 h 232"/>
                  <a:gd name="T18" fmla="*/ 326 w 390"/>
                  <a:gd name="T19" fmla="*/ 224 h 232"/>
                  <a:gd name="T20" fmla="*/ 306 w 390"/>
                  <a:gd name="T21" fmla="*/ 232 h 232"/>
                  <a:gd name="T22" fmla="*/ 280 w 390"/>
                  <a:gd name="T23" fmla="*/ 214 h 232"/>
                  <a:gd name="T24" fmla="*/ 280 w 390"/>
                  <a:gd name="T25" fmla="*/ 192 h 232"/>
                  <a:gd name="T26" fmla="*/ 306 w 390"/>
                  <a:gd name="T27" fmla="*/ 174 h 232"/>
                  <a:gd name="T28" fmla="*/ 296 w 390"/>
                  <a:gd name="T29" fmla="*/ 70 h 232"/>
                  <a:gd name="T30" fmla="*/ 296 w 390"/>
                  <a:gd name="T31" fmla="*/ 90 h 232"/>
                  <a:gd name="T32" fmla="*/ 316 w 390"/>
                  <a:gd name="T33" fmla="*/ 90 h 232"/>
                  <a:gd name="T34" fmla="*/ 316 w 390"/>
                  <a:gd name="T35" fmla="*/ 70 h 232"/>
                  <a:gd name="T36" fmla="*/ 138 w 390"/>
                  <a:gd name="T37" fmla="*/ 0 h 232"/>
                  <a:gd name="T38" fmla="*/ 130 w 390"/>
                  <a:gd name="T39" fmla="*/ 2 h 232"/>
                  <a:gd name="T40" fmla="*/ 14 w 390"/>
                  <a:gd name="T41" fmla="*/ 90 h 232"/>
                  <a:gd name="T42" fmla="*/ 8 w 390"/>
                  <a:gd name="T43" fmla="*/ 94 h 232"/>
                  <a:gd name="T44" fmla="*/ 0 w 390"/>
                  <a:gd name="T45" fmla="*/ 108 h 232"/>
                  <a:gd name="T46" fmla="*/ 2 w 390"/>
                  <a:gd name="T47" fmla="*/ 192 h 232"/>
                  <a:gd name="T48" fmla="*/ 20 w 390"/>
                  <a:gd name="T49" fmla="*/ 204 h 232"/>
                  <a:gd name="T50" fmla="*/ 38 w 390"/>
                  <a:gd name="T51" fmla="*/ 204 h 232"/>
                  <a:gd name="T52" fmla="*/ 40 w 390"/>
                  <a:gd name="T53" fmla="*/ 184 h 232"/>
                  <a:gd name="T54" fmla="*/ 58 w 390"/>
                  <a:gd name="T55" fmla="*/ 162 h 232"/>
                  <a:gd name="T56" fmla="*/ 86 w 390"/>
                  <a:gd name="T57" fmla="*/ 154 h 232"/>
                  <a:gd name="T58" fmla="*/ 104 w 390"/>
                  <a:gd name="T59" fmla="*/ 158 h 232"/>
                  <a:gd name="T60" fmla="*/ 126 w 390"/>
                  <a:gd name="T61" fmla="*/ 176 h 232"/>
                  <a:gd name="T62" fmla="*/ 134 w 390"/>
                  <a:gd name="T63" fmla="*/ 204 h 232"/>
                  <a:gd name="T64" fmla="*/ 262 w 390"/>
                  <a:gd name="T65" fmla="*/ 204 h 232"/>
                  <a:gd name="T66" fmla="*/ 262 w 390"/>
                  <a:gd name="T67" fmla="*/ 204 h 232"/>
                  <a:gd name="T68" fmla="*/ 268 w 390"/>
                  <a:gd name="T69" fmla="*/ 178 h 232"/>
                  <a:gd name="T70" fmla="*/ 288 w 390"/>
                  <a:gd name="T71" fmla="*/ 162 h 232"/>
                  <a:gd name="T72" fmla="*/ 306 w 390"/>
                  <a:gd name="T73" fmla="*/ 158 h 232"/>
                  <a:gd name="T74" fmla="*/ 332 w 390"/>
                  <a:gd name="T75" fmla="*/ 166 h 232"/>
                  <a:gd name="T76" fmla="*/ 348 w 390"/>
                  <a:gd name="T77" fmla="*/ 186 h 232"/>
                  <a:gd name="T78" fmla="*/ 350 w 390"/>
                  <a:gd name="T79" fmla="*/ 204 h 232"/>
                  <a:gd name="T80" fmla="*/ 370 w 390"/>
                  <a:gd name="T81" fmla="*/ 204 h 232"/>
                  <a:gd name="T82" fmla="*/ 388 w 390"/>
                  <a:gd name="T83" fmla="*/ 192 h 232"/>
                  <a:gd name="T84" fmla="*/ 390 w 390"/>
                  <a:gd name="T85" fmla="*/ 20 h 232"/>
                  <a:gd name="T86" fmla="*/ 378 w 390"/>
                  <a:gd name="T87" fmla="*/ 0 h 232"/>
                  <a:gd name="T88" fmla="*/ 140 w 390"/>
                  <a:gd name="T89" fmla="*/ 74 h 232"/>
                  <a:gd name="T90" fmla="*/ 140 w 390"/>
                  <a:gd name="T91" fmla="*/ 74 h 232"/>
                  <a:gd name="T92" fmla="*/ 294 w 390"/>
                  <a:gd name="T93" fmla="*/ 136 h 232"/>
                  <a:gd name="T94" fmla="*/ 266 w 390"/>
                  <a:gd name="T95" fmla="*/ 122 h 232"/>
                  <a:gd name="T96" fmla="*/ 250 w 390"/>
                  <a:gd name="T97" fmla="*/ 92 h 232"/>
                  <a:gd name="T98" fmla="*/ 250 w 390"/>
                  <a:gd name="T99" fmla="*/ 68 h 232"/>
                  <a:gd name="T100" fmla="*/ 266 w 390"/>
                  <a:gd name="T101" fmla="*/ 40 h 232"/>
                  <a:gd name="T102" fmla="*/ 294 w 390"/>
                  <a:gd name="T103" fmla="*/ 24 h 232"/>
                  <a:gd name="T104" fmla="*/ 318 w 390"/>
                  <a:gd name="T105" fmla="*/ 24 h 232"/>
                  <a:gd name="T106" fmla="*/ 346 w 390"/>
                  <a:gd name="T107" fmla="*/ 40 h 232"/>
                  <a:gd name="T108" fmla="*/ 362 w 390"/>
                  <a:gd name="T109" fmla="*/ 68 h 232"/>
                  <a:gd name="T110" fmla="*/ 362 w 390"/>
                  <a:gd name="T111" fmla="*/ 92 h 232"/>
                  <a:gd name="T112" fmla="*/ 346 w 390"/>
                  <a:gd name="T113" fmla="*/ 122 h 232"/>
                  <a:gd name="T114" fmla="*/ 318 w 390"/>
                  <a:gd name="T115" fmla="*/ 136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90" h="232">
                    <a:moveTo>
                      <a:pt x="86" y="174"/>
                    </a:moveTo>
                    <a:lnTo>
                      <a:pt x="86" y="174"/>
                    </a:lnTo>
                    <a:lnTo>
                      <a:pt x="98" y="176"/>
                    </a:lnTo>
                    <a:lnTo>
                      <a:pt x="106" y="182"/>
                    </a:lnTo>
                    <a:lnTo>
                      <a:pt x="112" y="192"/>
                    </a:lnTo>
                    <a:lnTo>
                      <a:pt x="114" y="204"/>
                    </a:lnTo>
                    <a:lnTo>
                      <a:pt x="114" y="204"/>
                    </a:lnTo>
                    <a:lnTo>
                      <a:pt x="112" y="214"/>
                    </a:lnTo>
                    <a:lnTo>
                      <a:pt x="106" y="224"/>
                    </a:lnTo>
                    <a:lnTo>
                      <a:pt x="98" y="230"/>
                    </a:lnTo>
                    <a:lnTo>
                      <a:pt x="86" y="232"/>
                    </a:lnTo>
                    <a:lnTo>
                      <a:pt x="86" y="232"/>
                    </a:lnTo>
                    <a:lnTo>
                      <a:pt x="74" y="230"/>
                    </a:lnTo>
                    <a:lnTo>
                      <a:pt x="66" y="224"/>
                    </a:lnTo>
                    <a:lnTo>
                      <a:pt x="60" y="214"/>
                    </a:lnTo>
                    <a:lnTo>
                      <a:pt x="58" y="204"/>
                    </a:lnTo>
                    <a:lnTo>
                      <a:pt x="58" y="204"/>
                    </a:lnTo>
                    <a:lnTo>
                      <a:pt x="60" y="192"/>
                    </a:lnTo>
                    <a:lnTo>
                      <a:pt x="66" y="182"/>
                    </a:lnTo>
                    <a:lnTo>
                      <a:pt x="74" y="176"/>
                    </a:lnTo>
                    <a:lnTo>
                      <a:pt x="86" y="174"/>
                    </a:lnTo>
                    <a:close/>
                    <a:moveTo>
                      <a:pt x="306" y="174"/>
                    </a:moveTo>
                    <a:lnTo>
                      <a:pt x="306" y="174"/>
                    </a:lnTo>
                    <a:lnTo>
                      <a:pt x="318" y="176"/>
                    </a:lnTo>
                    <a:lnTo>
                      <a:pt x="326" y="182"/>
                    </a:lnTo>
                    <a:lnTo>
                      <a:pt x="332" y="192"/>
                    </a:lnTo>
                    <a:lnTo>
                      <a:pt x="334" y="204"/>
                    </a:lnTo>
                    <a:lnTo>
                      <a:pt x="334" y="204"/>
                    </a:lnTo>
                    <a:lnTo>
                      <a:pt x="332" y="214"/>
                    </a:lnTo>
                    <a:lnTo>
                      <a:pt x="326" y="224"/>
                    </a:lnTo>
                    <a:lnTo>
                      <a:pt x="318" y="230"/>
                    </a:lnTo>
                    <a:lnTo>
                      <a:pt x="306" y="232"/>
                    </a:lnTo>
                    <a:lnTo>
                      <a:pt x="306" y="232"/>
                    </a:lnTo>
                    <a:lnTo>
                      <a:pt x="294" y="230"/>
                    </a:lnTo>
                    <a:lnTo>
                      <a:pt x="286" y="224"/>
                    </a:lnTo>
                    <a:lnTo>
                      <a:pt x="280" y="214"/>
                    </a:lnTo>
                    <a:lnTo>
                      <a:pt x="278" y="204"/>
                    </a:lnTo>
                    <a:lnTo>
                      <a:pt x="278" y="204"/>
                    </a:lnTo>
                    <a:lnTo>
                      <a:pt x="280" y="192"/>
                    </a:lnTo>
                    <a:lnTo>
                      <a:pt x="286" y="182"/>
                    </a:lnTo>
                    <a:lnTo>
                      <a:pt x="294" y="176"/>
                    </a:lnTo>
                    <a:lnTo>
                      <a:pt x="306" y="174"/>
                    </a:lnTo>
                    <a:close/>
                    <a:moveTo>
                      <a:pt x="316" y="40"/>
                    </a:moveTo>
                    <a:lnTo>
                      <a:pt x="296" y="40"/>
                    </a:lnTo>
                    <a:lnTo>
                      <a:pt x="296" y="70"/>
                    </a:lnTo>
                    <a:lnTo>
                      <a:pt x="266" y="70"/>
                    </a:lnTo>
                    <a:lnTo>
                      <a:pt x="266" y="90"/>
                    </a:lnTo>
                    <a:lnTo>
                      <a:pt x="296" y="90"/>
                    </a:lnTo>
                    <a:lnTo>
                      <a:pt x="296" y="120"/>
                    </a:lnTo>
                    <a:lnTo>
                      <a:pt x="316" y="120"/>
                    </a:lnTo>
                    <a:lnTo>
                      <a:pt x="316" y="90"/>
                    </a:lnTo>
                    <a:lnTo>
                      <a:pt x="346" y="90"/>
                    </a:lnTo>
                    <a:lnTo>
                      <a:pt x="346" y="70"/>
                    </a:lnTo>
                    <a:lnTo>
                      <a:pt x="316" y="70"/>
                    </a:lnTo>
                    <a:lnTo>
                      <a:pt x="316" y="40"/>
                    </a:lnTo>
                    <a:close/>
                    <a:moveTo>
                      <a:pt x="370" y="0"/>
                    </a:moveTo>
                    <a:lnTo>
                      <a:pt x="138" y="0"/>
                    </a:lnTo>
                    <a:lnTo>
                      <a:pt x="138" y="0"/>
                    </a:lnTo>
                    <a:lnTo>
                      <a:pt x="134" y="0"/>
                    </a:lnTo>
                    <a:lnTo>
                      <a:pt x="130" y="2"/>
                    </a:lnTo>
                    <a:lnTo>
                      <a:pt x="56" y="76"/>
                    </a:lnTo>
                    <a:lnTo>
                      <a:pt x="14" y="90"/>
                    </a:lnTo>
                    <a:lnTo>
                      <a:pt x="14" y="90"/>
                    </a:lnTo>
                    <a:lnTo>
                      <a:pt x="12" y="90"/>
                    </a:lnTo>
                    <a:lnTo>
                      <a:pt x="12" y="90"/>
                    </a:lnTo>
                    <a:lnTo>
                      <a:pt x="8" y="94"/>
                    </a:lnTo>
                    <a:lnTo>
                      <a:pt x="4" y="98"/>
                    </a:lnTo>
                    <a:lnTo>
                      <a:pt x="2" y="102"/>
                    </a:lnTo>
                    <a:lnTo>
                      <a:pt x="0" y="108"/>
                    </a:lnTo>
                    <a:lnTo>
                      <a:pt x="0" y="186"/>
                    </a:lnTo>
                    <a:lnTo>
                      <a:pt x="0" y="186"/>
                    </a:lnTo>
                    <a:lnTo>
                      <a:pt x="2" y="192"/>
                    </a:lnTo>
                    <a:lnTo>
                      <a:pt x="6" y="200"/>
                    </a:lnTo>
                    <a:lnTo>
                      <a:pt x="12" y="204"/>
                    </a:lnTo>
                    <a:lnTo>
                      <a:pt x="20" y="204"/>
                    </a:lnTo>
                    <a:lnTo>
                      <a:pt x="38" y="204"/>
                    </a:lnTo>
                    <a:lnTo>
                      <a:pt x="38" y="204"/>
                    </a:lnTo>
                    <a:lnTo>
                      <a:pt x="38" y="204"/>
                    </a:lnTo>
                    <a:lnTo>
                      <a:pt x="38" y="204"/>
                    </a:lnTo>
                    <a:lnTo>
                      <a:pt x="38" y="194"/>
                    </a:lnTo>
                    <a:lnTo>
                      <a:pt x="40" y="184"/>
                    </a:lnTo>
                    <a:lnTo>
                      <a:pt x="46" y="176"/>
                    </a:lnTo>
                    <a:lnTo>
                      <a:pt x="52" y="168"/>
                    </a:lnTo>
                    <a:lnTo>
                      <a:pt x="58" y="162"/>
                    </a:lnTo>
                    <a:lnTo>
                      <a:pt x="66" y="158"/>
                    </a:lnTo>
                    <a:lnTo>
                      <a:pt x="76" y="156"/>
                    </a:lnTo>
                    <a:lnTo>
                      <a:pt x="86" y="154"/>
                    </a:lnTo>
                    <a:lnTo>
                      <a:pt x="86" y="154"/>
                    </a:lnTo>
                    <a:lnTo>
                      <a:pt x="96" y="156"/>
                    </a:lnTo>
                    <a:lnTo>
                      <a:pt x="104" y="158"/>
                    </a:lnTo>
                    <a:lnTo>
                      <a:pt x="114" y="162"/>
                    </a:lnTo>
                    <a:lnTo>
                      <a:pt x="120" y="168"/>
                    </a:lnTo>
                    <a:lnTo>
                      <a:pt x="126" y="176"/>
                    </a:lnTo>
                    <a:lnTo>
                      <a:pt x="130" y="184"/>
                    </a:lnTo>
                    <a:lnTo>
                      <a:pt x="134" y="194"/>
                    </a:lnTo>
                    <a:lnTo>
                      <a:pt x="134" y="204"/>
                    </a:lnTo>
                    <a:lnTo>
                      <a:pt x="134" y="204"/>
                    </a:lnTo>
                    <a:lnTo>
                      <a:pt x="134" y="204"/>
                    </a:lnTo>
                    <a:lnTo>
                      <a:pt x="262" y="204"/>
                    </a:lnTo>
                    <a:lnTo>
                      <a:pt x="262" y="204"/>
                    </a:lnTo>
                    <a:lnTo>
                      <a:pt x="262" y="204"/>
                    </a:lnTo>
                    <a:lnTo>
                      <a:pt x="262" y="204"/>
                    </a:lnTo>
                    <a:lnTo>
                      <a:pt x="262" y="194"/>
                    </a:lnTo>
                    <a:lnTo>
                      <a:pt x="264" y="186"/>
                    </a:lnTo>
                    <a:lnTo>
                      <a:pt x="268" y="178"/>
                    </a:lnTo>
                    <a:lnTo>
                      <a:pt x="274" y="172"/>
                    </a:lnTo>
                    <a:lnTo>
                      <a:pt x="282" y="166"/>
                    </a:lnTo>
                    <a:lnTo>
                      <a:pt x="288" y="162"/>
                    </a:lnTo>
                    <a:lnTo>
                      <a:pt x="298" y="160"/>
                    </a:lnTo>
                    <a:lnTo>
                      <a:pt x="306" y="158"/>
                    </a:lnTo>
                    <a:lnTo>
                      <a:pt x="306" y="158"/>
                    </a:lnTo>
                    <a:lnTo>
                      <a:pt x="316" y="160"/>
                    </a:lnTo>
                    <a:lnTo>
                      <a:pt x="324" y="162"/>
                    </a:lnTo>
                    <a:lnTo>
                      <a:pt x="332" y="166"/>
                    </a:lnTo>
                    <a:lnTo>
                      <a:pt x="338" y="172"/>
                    </a:lnTo>
                    <a:lnTo>
                      <a:pt x="344" y="178"/>
                    </a:lnTo>
                    <a:lnTo>
                      <a:pt x="348" y="186"/>
                    </a:lnTo>
                    <a:lnTo>
                      <a:pt x="350" y="194"/>
                    </a:lnTo>
                    <a:lnTo>
                      <a:pt x="350" y="204"/>
                    </a:lnTo>
                    <a:lnTo>
                      <a:pt x="350" y="204"/>
                    </a:lnTo>
                    <a:lnTo>
                      <a:pt x="350" y="204"/>
                    </a:lnTo>
                    <a:lnTo>
                      <a:pt x="370" y="204"/>
                    </a:lnTo>
                    <a:lnTo>
                      <a:pt x="370" y="204"/>
                    </a:lnTo>
                    <a:lnTo>
                      <a:pt x="378" y="204"/>
                    </a:lnTo>
                    <a:lnTo>
                      <a:pt x="384" y="198"/>
                    </a:lnTo>
                    <a:lnTo>
                      <a:pt x="388" y="192"/>
                    </a:lnTo>
                    <a:lnTo>
                      <a:pt x="390" y="184"/>
                    </a:lnTo>
                    <a:lnTo>
                      <a:pt x="390" y="20"/>
                    </a:lnTo>
                    <a:lnTo>
                      <a:pt x="390" y="20"/>
                    </a:lnTo>
                    <a:lnTo>
                      <a:pt x="388" y="12"/>
                    </a:lnTo>
                    <a:lnTo>
                      <a:pt x="384" y="6"/>
                    </a:lnTo>
                    <a:lnTo>
                      <a:pt x="378" y="0"/>
                    </a:lnTo>
                    <a:lnTo>
                      <a:pt x="370" y="0"/>
                    </a:lnTo>
                    <a:lnTo>
                      <a:pt x="370" y="0"/>
                    </a:lnTo>
                    <a:close/>
                    <a:moveTo>
                      <a:pt x="140" y="74"/>
                    </a:moveTo>
                    <a:lnTo>
                      <a:pt x="86" y="74"/>
                    </a:lnTo>
                    <a:lnTo>
                      <a:pt x="140" y="18"/>
                    </a:lnTo>
                    <a:lnTo>
                      <a:pt x="140" y="74"/>
                    </a:lnTo>
                    <a:close/>
                    <a:moveTo>
                      <a:pt x="306" y="138"/>
                    </a:moveTo>
                    <a:lnTo>
                      <a:pt x="306" y="138"/>
                    </a:lnTo>
                    <a:lnTo>
                      <a:pt x="294" y="136"/>
                    </a:lnTo>
                    <a:lnTo>
                      <a:pt x="284" y="134"/>
                    </a:lnTo>
                    <a:lnTo>
                      <a:pt x="274" y="128"/>
                    </a:lnTo>
                    <a:lnTo>
                      <a:pt x="266" y="122"/>
                    </a:lnTo>
                    <a:lnTo>
                      <a:pt x="258" y="112"/>
                    </a:lnTo>
                    <a:lnTo>
                      <a:pt x="252" y="102"/>
                    </a:lnTo>
                    <a:lnTo>
                      <a:pt x="250" y="92"/>
                    </a:lnTo>
                    <a:lnTo>
                      <a:pt x="248" y="80"/>
                    </a:lnTo>
                    <a:lnTo>
                      <a:pt x="248" y="80"/>
                    </a:lnTo>
                    <a:lnTo>
                      <a:pt x="250" y="68"/>
                    </a:lnTo>
                    <a:lnTo>
                      <a:pt x="252" y="58"/>
                    </a:lnTo>
                    <a:lnTo>
                      <a:pt x="258" y="48"/>
                    </a:lnTo>
                    <a:lnTo>
                      <a:pt x="266" y="40"/>
                    </a:lnTo>
                    <a:lnTo>
                      <a:pt x="274" y="32"/>
                    </a:lnTo>
                    <a:lnTo>
                      <a:pt x="284" y="28"/>
                    </a:lnTo>
                    <a:lnTo>
                      <a:pt x="294" y="24"/>
                    </a:lnTo>
                    <a:lnTo>
                      <a:pt x="306" y="22"/>
                    </a:lnTo>
                    <a:lnTo>
                      <a:pt x="306" y="22"/>
                    </a:lnTo>
                    <a:lnTo>
                      <a:pt x="318" y="24"/>
                    </a:lnTo>
                    <a:lnTo>
                      <a:pt x="328" y="28"/>
                    </a:lnTo>
                    <a:lnTo>
                      <a:pt x="338" y="32"/>
                    </a:lnTo>
                    <a:lnTo>
                      <a:pt x="346" y="40"/>
                    </a:lnTo>
                    <a:lnTo>
                      <a:pt x="354" y="48"/>
                    </a:lnTo>
                    <a:lnTo>
                      <a:pt x="360" y="58"/>
                    </a:lnTo>
                    <a:lnTo>
                      <a:pt x="362" y="68"/>
                    </a:lnTo>
                    <a:lnTo>
                      <a:pt x="364" y="80"/>
                    </a:lnTo>
                    <a:lnTo>
                      <a:pt x="364" y="80"/>
                    </a:lnTo>
                    <a:lnTo>
                      <a:pt x="362" y="92"/>
                    </a:lnTo>
                    <a:lnTo>
                      <a:pt x="360" y="102"/>
                    </a:lnTo>
                    <a:lnTo>
                      <a:pt x="354" y="112"/>
                    </a:lnTo>
                    <a:lnTo>
                      <a:pt x="346" y="122"/>
                    </a:lnTo>
                    <a:lnTo>
                      <a:pt x="338" y="128"/>
                    </a:lnTo>
                    <a:lnTo>
                      <a:pt x="328" y="134"/>
                    </a:lnTo>
                    <a:lnTo>
                      <a:pt x="318" y="136"/>
                    </a:lnTo>
                    <a:lnTo>
                      <a:pt x="306" y="138"/>
                    </a:lnTo>
                    <a:lnTo>
                      <a:pt x="306" y="13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1" rIns="68580" bIns="3429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/>
              </a:p>
            </p:txBody>
          </p:sp>
          <p:sp>
            <p:nvSpPr>
              <p:cNvPr id="146" name="Freeform 4863">
                <a:extLst>
                  <a:ext uri="{FF2B5EF4-FFF2-40B4-BE49-F238E27FC236}">
                    <a16:creationId xmlns:a16="http://schemas.microsoft.com/office/drawing/2014/main" xmlns="" id="{7B0ACE75-1D91-4577-8D04-5B10EFD519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17043" y="2636937"/>
                <a:ext cx="67845" cy="70268"/>
              </a:xfrm>
              <a:custGeom>
                <a:avLst/>
                <a:gdLst>
                  <a:gd name="T0" fmla="*/ 28 w 56"/>
                  <a:gd name="T1" fmla="*/ 0 h 58"/>
                  <a:gd name="T2" fmla="*/ 28 w 56"/>
                  <a:gd name="T3" fmla="*/ 0 h 58"/>
                  <a:gd name="T4" fmla="*/ 40 w 56"/>
                  <a:gd name="T5" fmla="*/ 2 h 58"/>
                  <a:gd name="T6" fmla="*/ 48 w 56"/>
                  <a:gd name="T7" fmla="*/ 8 h 58"/>
                  <a:gd name="T8" fmla="*/ 54 w 56"/>
                  <a:gd name="T9" fmla="*/ 18 h 58"/>
                  <a:gd name="T10" fmla="*/ 56 w 56"/>
                  <a:gd name="T11" fmla="*/ 30 h 58"/>
                  <a:gd name="T12" fmla="*/ 56 w 56"/>
                  <a:gd name="T13" fmla="*/ 30 h 58"/>
                  <a:gd name="T14" fmla="*/ 54 w 56"/>
                  <a:gd name="T15" fmla="*/ 40 h 58"/>
                  <a:gd name="T16" fmla="*/ 48 w 56"/>
                  <a:gd name="T17" fmla="*/ 50 h 58"/>
                  <a:gd name="T18" fmla="*/ 40 w 56"/>
                  <a:gd name="T19" fmla="*/ 56 h 58"/>
                  <a:gd name="T20" fmla="*/ 28 w 56"/>
                  <a:gd name="T21" fmla="*/ 58 h 58"/>
                  <a:gd name="T22" fmla="*/ 28 w 56"/>
                  <a:gd name="T23" fmla="*/ 58 h 58"/>
                  <a:gd name="T24" fmla="*/ 16 w 56"/>
                  <a:gd name="T25" fmla="*/ 56 h 58"/>
                  <a:gd name="T26" fmla="*/ 8 w 56"/>
                  <a:gd name="T27" fmla="*/ 50 h 58"/>
                  <a:gd name="T28" fmla="*/ 2 w 56"/>
                  <a:gd name="T29" fmla="*/ 40 h 58"/>
                  <a:gd name="T30" fmla="*/ 0 w 56"/>
                  <a:gd name="T31" fmla="*/ 30 h 58"/>
                  <a:gd name="T32" fmla="*/ 0 w 56"/>
                  <a:gd name="T33" fmla="*/ 30 h 58"/>
                  <a:gd name="T34" fmla="*/ 2 w 56"/>
                  <a:gd name="T35" fmla="*/ 18 h 58"/>
                  <a:gd name="T36" fmla="*/ 8 w 56"/>
                  <a:gd name="T37" fmla="*/ 8 h 58"/>
                  <a:gd name="T38" fmla="*/ 16 w 56"/>
                  <a:gd name="T39" fmla="*/ 2 h 58"/>
                  <a:gd name="T40" fmla="*/ 28 w 56"/>
                  <a:gd name="T41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6" h="58">
                    <a:moveTo>
                      <a:pt x="28" y="0"/>
                    </a:moveTo>
                    <a:lnTo>
                      <a:pt x="28" y="0"/>
                    </a:lnTo>
                    <a:lnTo>
                      <a:pt x="40" y="2"/>
                    </a:lnTo>
                    <a:lnTo>
                      <a:pt x="48" y="8"/>
                    </a:lnTo>
                    <a:lnTo>
                      <a:pt x="54" y="18"/>
                    </a:lnTo>
                    <a:lnTo>
                      <a:pt x="56" y="30"/>
                    </a:lnTo>
                    <a:lnTo>
                      <a:pt x="56" y="30"/>
                    </a:lnTo>
                    <a:lnTo>
                      <a:pt x="54" y="40"/>
                    </a:lnTo>
                    <a:lnTo>
                      <a:pt x="48" y="50"/>
                    </a:lnTo>
                    <a:lnTo>
                      <a:pt x="40" y="56"/>
                    </a:lnTo>
                    <a:lnTo>
                      <a:pt x="28" y="58"/>
                    </a:lnTo>
                    <a:lnTo>
                      <a:pt x="28" y="58"/>
                    </a:lnTo>
                    <a:lnTo>
                      <a:pt x="16" y="56"/>
                    </a:lnTo>
                    <a:lnTo>
                      <a:pt x="8" y="50"/>
                    </a:lnTo>
                    <a:lnTo>
                      <a:pt x="2" y="40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2" y="18"/>
                    </a:lnTo>
                    <a:lnTo>
                      <a:pt x="8" y="8"/>
                    </a:lnTo>
                    <a:lnTo>
                      <a:pt x="16" y="2"/>
                    </a:lnTo>
                    <a:lnTo>
                      <a:pt x="28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1" rIns="68580" bIns="3429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/>
              </a:p>
            </p:txBody>
          </p:sp>
          <p:sp>
            <p:nvSpPr>
              <p:cNvPr id="147" name="Freeform 4864">
                <a:extLst>
                  <a:ext uri="{FF2B5EF4-FFF2-40B4-BE49-F238E27FC236}">
                    <a16:creationId xmlns:a16="http://schemas.microsoft.com/office/drawing/2014/main" xmlns="" id="{35B4FFDA-C4A7-4DC8-B833-3F9EBEF157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83576" y="2636937"/>
                <a:ext cx="67845" cy="70268"/>
              </a:xfrm>
              <a:custGeom>
                <a:avLst/>
                <a:gdLst>
                  <a:gd name="T0" fmla="*/ 28 w 56"/>
                  <a:gd name="T1" fmla="*/ 0 h 58"/>
                  <a:gd name="T2" fmla="*/ 28 w 56"/>
                  <a:gd name="T3" fmla="*/ 0 h 58"/>
                  <a:gd name="T4" fmla="*/ 40 w 56"/>
                  <a:gd name="T5" fmla="*/ 2 h 58"/>
                  <a:gd name="T6" fmla="*/ 48 w 56"/>
                  <a:gd name="T7" fmla="*/ 8 h 58"/>
                  <a:gd name="T8" fmla="*/ 54 w 56"/>
                  <a:gd name="T9" fmla="*/ 18 h 58"/>
                  <a:gd name="T10" fmla="*/ 56 w 56"/>
                  <a:gd name="T11" fmla="*/ 30 h 58"/>
                  <a:gd name="T12" fmla="*/ 56 w 56"/>
                  <a:gd name="T13" fmla="*/ 30 h 58"/>
                  <a:gd name="T14" fmla="*/ 54 w 56"/>
                  <a:gd name="T15" fmla="*/ 40 h 58"/>
                  <a:gd name="T16" fmla="*/ 48 w 56"/>
                  <a:gd name="T17" fmla="*/ 50 h 58"/>
                  <a:gd name="T18" fmla="*/ 40 w 56"/>
                  <a:gd name="T19" fmla="*/ 56 h 58"/>
                  <a:gd name="T20" fmla="*/ 28 w 56"/>
                  <a:gd name="T21" fmla="*/ 58 h 58"/>
                  <a:gd name="T22" fmla="*/ 28 w 56"/>
                  <a:gd name="T23" fmla="*/ 58 h 58"/>
                  <a:gd name="T24" fmla="*/ 16 w 56"/>
                  <a:gd name="T25" fmla="*/ 56 h 58"/>
                  <a:gd name="T26" fmla="*/ 8 w 56"/>
                  <a:gd name="T27" fmla="*/ 50 h 58"/>
                  <a:gd name="T28" fmla="*/ 2 w 56"/>
                  <a:gd name="T29" fmla="*/ 40 h 58"/>
                  <a:gd name="T30" fmla="*/ 0 w 56"/>
                  <a:gd name="T31" fmla="*/ 30 h 58"/>
                  <a:gd name="T32" fmla="*/ 0 w 56"/>
                  <a:gd name="T33" fmla="*/ 30 h 58"/>
                  <a:gd name="T34" fmla="*/ 2 w 56"/>
                  <a:gd name="T35" fmla="*/ 18 h 58"/>
                  <a:gd name="T36" fmla="*/ 8 w 56"/>
                  <a:gd name="T37" fmla="*/ 8 h 58"/>
                  <a:gd name="T38" fmla="*/ 16 w 56"/>
                  <a:gd name="T39" fmla="*/ 2 h 58"/>
                  <a:gd name="T40" fmla="*/ 28 w 56"/>
                  <a:gd name="T41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6" h="58">
                    <a:moveTo>
                      <a:pt x="28" y="0"/>
                    </a:moveTo>
                    <a:lnTo>
                      <a:pt x="28" y="0"/>
                    </a:lnTo>
                    <a:lnTo>
                      <a:pt x="40" y="2"/>
                    </a:lnTo>
                    <a:lnTo>
                      <a:pt x="48" y="8"/>
                    </a:lnTo>
                    <a:lnTo>
                      <a:pt x="54" y="18"/>
                    </a:lnTo>
                    <a:lnTo>
                      <a:pt x="56" y="30"/>
                    </a:lnTo>
                    <a:lnTo>
                      <a:pt x="56" y="30"/>
                    </a:lnTo>
                    <a:lnTo>
                      <a:pt x="54" y="40"/>
                    </a:lnTo>
                    <a:lnTo>
                      <a:pt x="48" y="50"/>
                    </a:lnTo>
                    <a:lnTo>
                      <a:pt x="40" y="56"/>
                    </a:lnTo>
                    <a:lnTo>
                      <a:pt x="28" y="58"/>
                    </a:lnTo>
                    <a:lnTo>
                      <a:pt x="28" y="58"/>
                    </a:lnTo>
                    <a:lnTo>
                      <a:pt x="16" y="56"/>
                    </a:lnTo>
                    <a:lnTo>
                      <a:pt x="8" y="50"/>
                    </a:lnTo>
                    <a:lnTo>
                      <a:pt x="2" y="40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2" y="18"/>
                    </a:lnTo>
                    <a:lnTo>
                      <a:pt x="8" y="8"/>
                    </a:lnTo>
                    <a:lnTo>
                      <a:pt x="16" y="2"/>
                    </a:lnTo>
                    <a:lnTo>
                      <a:pt x="28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1" rIns="68580" bIns="3429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/>
              </a:p>
            </p:txBody>
          </p:sp>
          <p:sp>
            <p:nvSpPr>
              <p:cNvPr id="148" name="Freeform 4865">
                <a:extLst>
                  <a:ext uri="{FF2B5EF4-FFF2-40B4-BE49-F238E27FC236}">
                    <a16:creationId xmlns:a16="http://schemas.microsoft.com/office/drawing/2014/main" xmlns="" id="{8CB785B9-6B9F-493F-B9F2-87B640E95F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69038" y="2474594"/>
                <a:ext cx="96921" cy="96921"/>
              </a:xfrm>
              <a:custGeom>
                <a:avLst/>
                <a:gdLst>
                  <a:gd name="T0" fmla="*/ 50 w 80"/>
                  <a:gd name="T1" fmla="*/ 0 h 80"/>
                  <a:gd name="T2" fmla="*/ 30 w 80"/>
                  <a:gd name="T3" fmla="*/ 0 h 80"/>
                  <a:gd name="T4" fmla="*/ 30 w 80"/>
                  <a:gd name="T5" fmla="*/ 30 h 80"/>
                  <a:gd name="T6" fmla="*/ 0 w 80"/>
                  <a:gd name="T7" fmla="*/ 30 h 80"/>
                  <a:gd name="T8" fmla="*/ 0 w 80"/>
                  <a:gd name="T9" fmla="*/ 50 h 80"/>
                  <a:gd name="T10" fmla="*/ 30 w 80"/>
                  <a:gd name="T11" fmla="*/ 50 h 80"/>
                  <a:gd name="T12" fmla="*/ 30 w 80"/>
                  <a:gd name="T13" fmla="*/ 80 h 80"/>
                  <a:gd name="T14" fmla="*/ 50 w 80"/>
                  <a:gd name="T15" fmla="*/ 80 h 80"/>
                  <a:gd name="T16" fmla="*/ 50 w 80"/>
                  <a:gd name="T17" fmla="*/ 50 h 80"/>
                  <a:gd name="T18" fmla="*/ 80 w 80"/>
                  <a:gd name="T19" fmla="*/ 50 h 80"/>
                  <a:gd name="T20" fmla="*/ 80 w 80"/>
                  <a:gd name="T21" fmla="*/ 30 h 80"/>
                  <a:gd name="T22" fmla="*/ 50 w 80"/>
                  <a:gd name="T23" fmla="*/ 30 h 80"/>
                  <a:gd name="T24" fmla="*/ 50 w 80"/>
                  <a:gd name="T25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0" h="80">
                    <a:moveTo>
                      <a:pt x="50" y="0"/>
                    </a:moveTo>
                    <a:lnTo>
                      <a:pt x="30" y="0"/>
                    </a:lnTo>
                    <a:lnTo>
                      <a:pt x="30" y="30"/>
                    </a:lnTo>
                    <a:lnTo>
                      <a:pt x="0" y="30"/>
                    </a:lnTo>
                    <a:lnTo>
                      <a:pt x="0" y="50"/>
                    </a:lnTo>
                    <a:lnTo>
                      <a:pt x="30" y="50"/>
                    </a:lnTo>
                    <a:lnTo>
                      <a:pt x="30" y="80"/>
                    </a:lnTo>
                    <a:lnTo>
                      <a:pt x="50" y="80"/>
                    </a:lnTo>
                    <a:lnTo>
                      <a:pt x="50" y="50"/>
                    </a:lnTo>
                    <a:lnTo>
                      <a:pt x="80" y="50"/>
                    </a:lnTo>
                    <a:lnTo>
                      <a:pt x="80" y="30"/>
                    </a:lnTo>
                    <a:lnTo>
                      <a:pt x="50" y="30"/>
                    </a:lnTo>
                    <a:lnTo>
                      <a:pt x="5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1" rIns="68580" bIns="3429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/>
              </a:p>
            </p:txBody>
          </p:sp>
          <p:sp>
            <p:nvSpPr>
              <p:cNvPr id="149" name="Freeform 4866">
                <a:extLst>
                  <a:ext uri="{FF2B5EF4-FFF2-40B4-BE49-F238E27FC236}">
                    <a16:creationId xmlns:a16="http://schemas.microsoft.com/office/drawing/2014/main" xmlns="" id="{82E38638-C463-4395-85BF-B40D98C208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46776" y="2426134"/>
                <a:ext cx="472489" cy="247148"/>
              </a:xfrm>
              <a:custGeom>
                <a:avLst/>
                <a:gdLst>
                  <a:gd name="T0" fmla="*/ 138 w 390"/>
                  <a:gd name="T1" fmla="*/ 0 h 204"/>
                  <a:gd name="T2" fmla="*/ 134 w 390"/>
                  <a:gd name="T3" fmla="*/ 0 h 204"/>
                  <a:gd name="T4" fmla="*/ 56 w 390"/>
                  <a:gd name="T5" fmla="*/ 76 h 204"/>
                  <a:gd name="T6" fmla="*/ 14 w 390"/>
                  <a:gd name="T7" fmla="*/ 90 h 204"/>
                  <a:gd name="T8" fmla="*/ 12 w 390"/>
                  <a:gd name="T9" fmla="*/ 90 h 204"/>
                  <a:gd name="T10" fmla="*/ 4 w 390"/>
                  <a:gd name="T11" fmla="*/ 98 h 204"/>
                  <a:gd name="T12" fmla="*/ 0 w 390"/>
                  <a:gd name="T13" fmla="*/ 108 h 204"/>
                  <a:gd name="T14" fmla="*/ 0 w 390"/>
                  <a:gd name="T15" fmla="*/ 186 h 204"/>
                  <a:gd name="T16" fmla="*/ 6 w 390"/>
                  <a:gd name="T17" fmla="*/ 200 h 204"/>
                  <a:gd name="T18" fmla="*/ 20 w 390"/>
                  <a:gd name="T19" fmla="*/ 204 h 204"/>
                  <a:gd name="T20" fmla="*/ 38 w 390"/>
                  <a:gd name="T21" fmla="*/ 204 h 204"/>
                  <a:gd name="T22" fmla="*/ 38 w 390"/>
                  <a:gd name="T23" fmla="*/ 204 h 204"/>
                  <a:gd name="T24" fmla="*/ 40 w 390"/>
                  <a:gd name="T25" fmla="*/ 184 h 204"/>
                  <a:gd name="T26" fmla="*/ 52 w 390"/>
                  <a:gd name="T27" fmla="*/ 168 h 204"/>
                  <a:gd name="T28" fmla="*/ 66 w 390"/>
                  <a:gd name="T29" fmla="*/ 158 h 204"/>
                  <a:gd name="T30" fmla="*/ 86 w 390"/>
                  <a:gd name="T31" fmla="*/ 154 h 204"/>
                  <a:gd name="T32" fmla="*/ 96 w 390"/>
                  <a:gd name="T33" fmla="*/ 156 h 204"/>
                  <a:gd name="T34" fmla="*/ 114 w 390"/>
                  <a:gd name="T35" fmla="*/ 162 h 204"/>
                  <a:gd name="T36" fmla="*/ 126 w 390"/>
                  <a:gd name="T37" fmla="*/ 176 h 204"/>
                  <a:gd name="T38" fmla="*/ 134 w 390"/>
                  <a:gd name="T39" fmla="*/ 194 h 204"/>
                  <a:gd name="T40" fmla="*/ 134 w 390"/>
                  <a:gd name="T41" fmla="*/ 204 h 204"/>
                  <a:gd name="T42" fmla="*/ 262 w 390"/>
                  <a:gd name="T43" fmla="*/ 204 h 204"/>
                  <a:gd name="T44" fmla="*/ 262 w 390"/>
                  <a:gd name="T45" fmla="*/ 204 h 204"/>
                  <a:gd name="T46" fmla="*/ 262 w 390"/>
                  <a:gd name="T47" fmla="*/ 194 h 204"/>
                  <a:gd name="T48" fmla="*/ 268 w 390"/>
                  <a:gd name="T49" fmla="*/ 178 h 204"/>
                  <a:gd name="T50" fmla="*/ 282 w 390"/>
                  <a:gd name="T51" fmla="*/ 166 h 204"/>
                  <a:gd name="T52" fmla="*/ 298 w 390"/>
                  <a:gd name="T53" fmla="*/ 160 h 204"/>
                  <a:gd name="T54" fmla="*/ 306 w 390"/>
                  <a:gd name="T55" fmla="*/ 158 h 204"/>
                  <a:gd name="T56" fmla="*/ 324 w 390"/>
                  <a:gd name="T57" fmla="*/ 162 h 204"/>
                  <a:gd name="T58" fmla="*/ 338 w 390"/>
                  <a:gd name="T59" fmla="*/ 172 h 204"/>
                  <a:gd name="T60" fmla="*/ 348 w 390"/>
                  <a:gd name="T61" fmla="*/ 186 h 204"/>
                  <a:gd name="T62" fmla="*/ 350 w 390"/>
                  <a:gd name="T63" fmla="*/ 204 h 204"/>
                  <a:gd name="T64" fmla="*/ 350 w 390"/>
                  <a:gd name="T65" fmla="*/ 204 h 204"/>
                  <a:gd name="T66" fmla="*/ 370 w 390"/>
                  <a:gd name="T67" fmla="*/ 204 h 204"/>
                  <a:gd name="T68" fmla="*/ 384 w 390"/>
                  <a:gd name="T69" fmla="*/ 198 h 204"/>
                  <a:gd name="T70" fmla="*/ 390 w 390"/>
                  <a:gd name="T71" fmla="*/ 184 h 204"/>
                  <a:gd name="T72" fmla="*/ 390 w 390"/>
                  <a:gd name="T73" fmla="*/ 20 h 204"/>
                  <a:gd name="T74" fmla="*/ 384 w 390"/>
                  <a:gd name="T75" fmla="*/ 6 h 204"/>
                  <a:gd name="T76" fmla="*/ 370 w 390"/>
                  <a:gd name="T77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90" h="204">
                    <a:moveTo>
                      <a:pt x="370" y="0"/>
                    </a:moveTo>
                    <a:lnTo>
                      <a:pt x="138" y="0"/>
                    </a:lnTo>
                    <a:lnTo>
                      <a:pt x="138" y="0"/>
                    </a:lnTo>
                    <a:lnTo>
                      <a:pt x="134" y="0"/>
                    </a:lnTo>
                    <a:lnTo>
                      <a:pt x="130" y="2"/>
                    </a:lnTo>
                    <a:lnTo>
                      <a:pt x="56" y="76"/>
                    </a:lnTo>
                    <a:lnTo>
                      <a:pt x="14" y="90"/>
                    </a:lnTo>
                    <a:lnTo>
                      <a:pt x="14" y="90"/>
                    </a:lnTo>
                    <a:lnTo>
                      <a:pt x="12" y="90"/>
                    </a:lnTo>
                    <a:lnTo>
                      <a:pt x="12" y="90"/>
                    </a:lnTo>
                    <a:lnTo>
                      <a:pt x="8" y="94"/>
                    </a:lnTo>
                    <a:lnTo>
                      <a:pt x="4" y="98"/>
                    </a:lnTo>
                    <a:lnTo>
                      <a:pt x="2" y="102"/>
                    </a:lnTo>
                    <a:lnTo>
                      <a:pt x="0" y="108"/>
                    </a:lnTo>
                    <a:lnTo>
                      <a:pt x="0" y="186"/>
                    </a:lnTo>
                    <a:lnTo>
                      <a:pt x="0" y="186"/>
                    </a:lnTo>
                    <a:lnTo>
                      <a:pt x="2" y="192"/>
                    </a:lnTo>
                    <a:lnTo>
                      <a:pt x="6" y="200"/>
                    </a:lnTo>
                    <a:lnTo>
                      <a:pt x="12" y="204"/>
                    </a:lnTo>
                    <a:lnTo>
                      <a:pt x="20" y="204"/>
                    </a:lnTo>
                    <a:lnTo>
                      <a:pt x="38" y="204"/>
                    </a:lnTo>
                    <a:lnTo>
                      <a:pt x="38" y="204"/>
                    </a:lnTo>
                    <a:lnTo>
                      <a:pt x="38" y="204"/>
                    </a:lnTo>
                    <a:lnTo>
                      <a:pt x="38" y="204"/>
                    </a:lnTo>
                    <a:lnTo>
                      <a:pt x="38" y="194"/>
                    </a:lnTo>
                    <a:lnTo>
                      <a:pt x="40" y="184"/>
                    </a:lnTo>
                    <a:lnTo>
                      <a:pt x="46" y="176"/>
                    </a:lnTo>
                    <a:lnTo>
                      <a:pt x="52" y="168"/>
                    </a:lnTo>
                    <a:lnTo>
                      <a:pt x="58" y="162"/>
                    </a:lnTo>
                    <a:lnTo>
                      <a:pt x="66" y="158"/>
                    </a:lnTo>
                    <a:lnTo>
                      <a:pt x="76" y="156"/>
                    </a:lnTo>
                    <a:lnTo>
                      <a:pt x="86" y="154"/>
                    </a:lnTo>
                    <a:lnTo>
                      <a:pt x="86" y="154"/>
                    </a:lnTo>
                    <a:lnTo>
                      <a:pt x="96" y="156"/>
                    </a:lnTo>
                    <a:lnTo>
                      <a:pt x="104" y="158"/>
                    </a:lnTo>
                    <a:lnTo>
                      <a:pt x="114" y="162"/>
                    </a:lnTo>
                    <a:lnTo>
                      <a:pt x="120" y="168"/>
                    </a:lnTo>
                    <a:lnTo>
                      <a:pt x="126" y="176"/>
                    </a:lnTo>
                    <a:lnTo>
                      <a:pt x="130" y="184"/>
                    </a:lnTo>
                    <a:lnTo>
                      <a:pt x="134" y="194"/>
                    </a:lnTo>
                    <a:lnTo>
                      <a:pt x="134" y="204"/>
                    </a:lnTo>
                    <a:lnTo>
                      <a:pt x="134" y="204"/>
                    </a:lnTo>
                    <a:lnTo>
                      <a:pt x="134" y="204"/>
                    </a:lnTo>
                    <a:lnTo>
                      <a:pt x="262" y="204"/>
                    </a:lnTo>
                    <a:lnTo>
                      <a:pt x="262" y="204"/>
                    </a:lnTo>
                    <a:lnTo>
                      <a:pt x="262" y="204"/>
                    </a:lnTo>
                    <a:lnTo>
                      <a:pt x="262" y="204"/>
                    </a:lnTo>
                    <a:lnTo>
                      <a:pt x="262" y="194"/>
                    </a:lnTo>
                    <a:lnTo>
                      <a:pt x="264" y="186"/>
                    </a:lnTo>
                    <a:lnTo>
                      <a:pt x="268" y="178"/>
                    </a:lnTo>
                    <a:lnTo>
                      <a:pt x="274" y="172"/>
                    </a:lnTo>
                    <a:lnTo>
                      <a:pt x="282" y="166"/>
                    </a:lnTo>
                    <a:lnTo>
                      <a:pt x="288" y="162"/>
                    </a:lnTo>
                    <a:lnTo>
                      <a:pt x="298" y="160"/>
                    </a:lnTo>
                    <a:lnTo>
                      <a:pt x="306" y="158"/>
                    </a:lnTo>
                    <a:lnTo>
                      <a:pt x="306" y="158"/>
                    </a:lnTo>
                    <a:lnTo>
                      <a:pt x="316" y="160"/>
                    </a:lnTo>
                    <a:lnTo>
                      <a:pt x="324" y="162"/>
                    </a:lnTo>
                    <a:lnTo>
                      <a:pt x="332" y="166"/>
                    </a:lnTo>
                    <a:lnTo>
                      <a:pt x="338" y="172"/>
                    </a:lnTo>
                    <a:lnTo>
                      <a:pt x="344" y="178"/>
                    </a:lnTo>
                    <a:lnTo>
                      <a:pt x="348" y="186"/>
                    </a:lnTo>
                    <a:lnTo>
                      <a:pt x="350" y="194"/>
                    </a:lnTo>
                    <a:lnTo>
                      <a:pt x="350" y="204"/>
                    </a:lnTo>
                    <a:lnTo>
                      <a:pt x="350" y="204"/>
                    </a:lnTo>
                    <a:lnTo>
                      <a:pt x="350" y="204"/>
                    </a:lnTo>
                    <a:lnTo>
                      <a:pt x="370" y="204"/>
                    </a:lnTo>
                    <a:lnTo>
                      <a:pt x="370" y="204"/>
                    </a:lnTo>
                    <a:lnTo>
                      <a:pt x="378" y="204"/>
                    </a:lnTo>
                    <a:lnTo>
                      <a:pt x="384" y="198"/>
                    </a:lnTo>
                    <a:lnTo>
                      <a:pt x="388" y="192"/>
                    </a:lnTo>
                    <a:lnTo>
                      <a:pt x="390" y="184"/>
                    </a:lnTo>
                    <a:lnTo>
                      <a:pt x="390" y="20"/>
                    </a:lnTo>
                    <a:lnTo>
                      <a:pt x="390" y="20"/>
                    </a:lnTo>
                    <a:lnTo>
                      <a:pt x="388" y="12"/>
                    </a:lnTo>
                    <a:lnTo>
                      <a:pt x="384" y="6"/>
                    </a:lnTo>
                    <a:lnTo>
                      <a:pt x="378" y="0"/>
                    </a:lnTo>
                    <a:lnTo>
                      <a:pt x="370" y="0"/>
                    </a:lnTo>
                    <a:lnTo>
                      <a:pt x="37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1" rIns="68580" bIns="3429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/>
              </a:p>
            </p:txBody>
          </p:sp>
          <p:sp>
            <p:nvSpPr>
              <p:cNvPr id="150" name="Freeform 4867">
                <a:extLst>
                  <a:ext uri="{FF2B5EF4-FFF2-40B4-BE49-F238E27FC236}">
                    <a16:creationId xmlns:a16="http://schemas.microsoft.com/office/drawing/2014/main" xmlns="" id="{061AAA11-7125-4EE6-B2D9-E5606C4029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50966" y="2447941"/>
                <a:ext cx="65422" cy="67845"/>
              </a:xfrm>
              <a:custGeom>
                <a:avLst/>
                <a:gdLst>
                  <a:gd name="T0" fmla="*/ 54 w 54"/>
                  <a:gd name="T1" fmla="*/ 56 h 56"/>
                  <a:gd name="T2" fmla="*/ 0 w 54"/>
                  <a:gd name="T3" fmla="*/ 56 h 56"/>
                  <a:gd name="T4" fmla="*/ 54 w 54"/>
                  <a:gd name="T5" fmla="*/ 0 h 56"/>
                  <a:gd name="T6" fmla="*/ 54 w 54"/>
                  <a:gd name="T7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56">
                    <a:moveTo>
                      <a:pt x="54" y="56"/>
                    </a:moveTo>
                    <a:lnTo>
                      <a:pt x="0" y="56"/>
                    </a:lnTo>
                    <a:lnTo>
                      <a:pt x="54" y="0"/>
                    </a:lnTo>
                    <a:lnTo>
                      <a:pt x="54" y="56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68580" tIns="34291" rIns="68580" bIns="3429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/>
              </a:p>
            </p:txBody>
          </p:sp>
        </p:grp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xmlns="" id="{ABB6C7AF-5641-4B5B-A758-9568C2745842}"/>
              </a:ext>
            </a:extLst>
          </p:cNvPr>
          <p:cNvGrpSpPr/>
          <p:nvPr/>
        </p:nvGrpSpPr>
        <p:grpSpPr>
          <a:xfrm>
            <a:off x="5963063" y="5162224"/>
            <a:ext cx="459000" cy="459000"/>
            <a:chOff x="7573215" y="2258092"/>
            <a:chExt cx="612000" cy="612000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xmlns="" id="{5C238364-B12D-40B7-B16A-D602C76E4A74}"/>
                </a:ext>
              </a:extLst>
            </p:cNvPr>
            <p:cNvSpPr/>
            <p:nvPr/>
          </p:nvSpPr>
          <p:spPr bwMode="ltGray">
            <a:xfrm>
              <a:off x="7573215" y="2258092"/>
              <a:ext cx="612000" cy="612000"/>
            </a:xfrm>
            <a:prstGeom prst="ellipse">
              <a:avLst/>
            </a:prstGeom>
            <a:solidFill>
              <a:schemeClr val="tx2"/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 err="1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xmlns="" id="{2F888DFB-D021-4AAA-BC83-256F647B5650}"/>
                </a:ext>
              </a:extLst>
            </p:cNvPr>
            <p:cNvGrpSpPr/>
            <p:nvPr/>
          </p:nvGrpSpPr>
          <p:grpSpPr>
            <a:xfrm>
              <a:off x="7642971" y="2426134"/>
              <a:ext cx="472489" cy="281071"/>
              <a:chOff x="7646776" y="2426134"/>
              <a:chExt cx="472489" cy="281071"/>
            </a:xfrm>
          </p:grpSpPr>
          <p:sp>
            <p:nvSpPr>
              <p:cNvPr id="154" name="Freeform 4862">
                <a:extLst>
                  <a:ext uri="{FF2B5EF4-FFF2-40B4-BE49-F238E27FC236}">
                    <a16:creationId xmlns:a16="http://schemas.microsoft.com/office/drawing/2014/main" xmlns="" id="{317E9E5C-7BB0-4802-B229-1EE91851B9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646776" y="2426134"/>
                <a:ext cx="472489" cy="281071"/>
              </a:xfrm>
              <a:custGeom>
                <a:avLst/>
                <a:gdLst>
                  <a:gd name="T0" fmla="*/ 98 w 390"/>
                  <a:gd name="T1" fmla="*/ 176 h 232"/>
                  <a:gd name="T2" fmla="*/ 114 w 390"/>
                  <a:gd name="T3" fmla="*/ 204 h 232"/>
                  <a:gd name="T4" fmla="*/ 106 w 390"/>
                  <a:gd name="T5" fmla="*/ 224 h 232"/>
                  <a:gd name="T6" fmla="*/ 86 w 390"/>
                  <a:gd name="T7" fmla="*/ 232 h 232"/>
                  <a:gd name="T8" fmla="*/ 60 w 390"/>
                  <a:gd name="T9" fmla="*/ 214 h 232"/>
                  <a:gd name="T10" fmla="*/ 60 w 390"/>
                  <a:gd name="T11" fmla="*/ 192 h 232"/>
                  <a:gd name="T12" fmla="*/ 86 w 390"/>
                  <a:gd name="T13" fmla="*/ 174 h 232"/>
                  <a:gd name="T14" fmla="*/ 318 w 390"/>
                  <a:gd name="T15" fmla="*/ 176 h 232"/>
                  <a:gd name="T16" fmla="*/ 334 w 390"/>
                  <a:gd name="T17" fmla="*/ 204 h 232"/>
                  <a:gd name="T18" fmla="*/ 326 w 390"/>
                  <a:gd name="T19" fmla="*/ 224 h 232"/>
                  <a:gd name="T20" fmla="*/ 306 w 390"/>
                  <a:gd name="T21" fmla="*/ 232 h 232"/>
                  <a:gd name="T22" fmla="*/ 280 w 390"/>
                  <a:gd name="T23" fmla="*/ 214 h 232"/>
                  <a:gd name="T24" fmla="*/ 280 w 390"/>
                  <a:gd name="T25" fmla="*/ 192 h 232"/>
                  <a:gd name="T26" fmla="*/ 306 w 390"/>
                  <a:gd name="T27" fmla="*/ 174 h 232"/>
                  <a:gd name="T28" fmla="*/ 296 w 390"/>
                  <a:gd name="T29" fmla="*/ 70 h 232"/>
                  <a:gd name="T30" fmla="*/ 296 w 390"/>
                  <a:gd name="T31" fmla="*/ 90 h 232"/>
                  <a:gd name="T32" fmla="*/ 316 w 390"/>
                  <a:gd name="T33" fmla="*/ 90 h 232"/>
                  <a:gd name="T34" fmla="*/ 316 w 390"/>
                  <a:gd name="T35" fmla="*/ 70 h 232"/>
                  <a:gd name="T36" fmla="*/ 138 w 390"/>
                  <a:gd name="T37" fmla="*/ 0 h 232"/>
                  <a:gd name="T38" fmla="*/ 130 w 390"/>
                  <a:gd name="T39" fmla="*/ 2 h 232"/>
                  <a:gd name="T40" fmla="*/ 14 w 390"/>
                  <a:gd name="T41" fmla="*/ 90 h 232"/>
                  <a:gd name="T42" fmla="*/ 8 w 390"/>
                  <a:gd name="T43" fmla="*/ 94 h 232"/>
                  <a:gd name="T44" fmla="*/ 0 w 390"/>
                  <a:gd name="T45" fmla="*/ 108 h 232"/>
                  <a:gd name="T46" fmla="*/ 2 w 390"/>
                  <a:gd name="T47" fmla="*/ 192 h 232"/>
                  <a:gd name="T48" fmla="*/ 20 w 390"/>
                  <a:gd name="T49" fmla="*/ 204 h 232"/>
                  <a:gd name="T50" fmla="*/ 38 w 390"/>
                  <a:gd name="T51" fmla="*/ 204 h 232"/>
                  <a:gd name="T52" fmla="*/ 40 w 390"/>
                  <a:gd name="T53" fmla="*/ 184 h 232"/>
                  <a:gd name="T54" fmla="*/ 58 w 390"/>
                  <a:gd name="T55" fmla="*/ 162 h 232"/>
                  <a:gd name="T56" fmla="*/ 86 w 390"/>
                  <a:gd name="T57" fmla="*/ 154 h 232"/>
                  <a:gd name="T58" fmla="*/ 104 w 390"/>
                  <a:gd name="T59" fmla="*/ 158 h 232"/>
                  <a:gd name="T60" fmla="*/ 126 w 390"/>
                  <a:gd name="T61" fmla="*/ 176 h 232"/>
                  <a:gd name="T62" fmla="*/ 134 w 390"/>
                  <a:gd name="T63" fmla="*/ 204 h 232"/>
                  <a:gd name="T64" fmla="*/ 262 w 390"/>
                  <a:gd name="T65" fmla="*/ 204 h 232"/>
                  <a:gd name="T66" fmla="*/ 262 w 390"/>
                  <a:gd name="T67" fmla="*/ 204 h 232"/>
                  <a:gd name="T68" fmla="*/ 268 w 390"/>
                  <a:gd name="T69" fmla="*/ 178 h 232"/>
                  <a:gd name="T70" fmla="*/ 288 w 390"/>
                  <a:gd name="T71" fmla="*/ 162 h 232"/>
                  <a:gd name="T72" fmla="*/ 306 w 390"/>
                  <a:gd name="T73" fmla="*/ 158 h 232"/>
                  <a:gd name="T74" fmla="*/ 332 w 390"/>
                  <a:gd name="T75" fmla="*/ 166 h 232"/>
                  <a:gd name="T76" fmla="*/ 348 w 390"/>
                  <a:gd name="T77" fmla="*/ 186 h 232"/>
                  <a:gd name="T78" fmla="*/ 350 w 390"/>
                  <a:gd name="T79" fmla="*/ 204 h 232"/>
                  <a:gd name="T80" fmla="*/ 370 w 390"/>
                  <a:gd name="T81" fmla="*/ 204 h 232"/>
                  <a:gd name="T82" fmla="*/ 388 w 390"/>
                  <a:gd name="T83" fmla="*/ 192 h 232"/>
                  <a:gd name="T84" fmla="*/ 390 w 390"/>
                  <a:gd name="T85" fmla="*/ 20 h 232"/>
                  <a:gd name="T86" fmla="*/ 378 w 390"/>
                  <a:gd name="T87" fmla="*/ 0 h 232"/>
                  <a:gd name="T88" fmla="*/ 140 w 390"/>
                  <a:gd name="T89" fmla="*/ 74 h 232"/>
                  <a:gd name="T90" fmla="*/ 140 w 390"/>
                  <a:gd name="T91" fmla="*/ 74 h 232"/>
                  <a:gd name="T92" fmla="*/ 294 w 390"/>
                  <a:gd name="T93" fmla="*/ 136 h 232"/>
                  <a:gd name="T94" fmla="*/ 266 w 390"/>
                  <a:gd name="T95" fmla="*/ 122 h 232"/>
                  <a:gd name="T96" fmla="*/ 250 w 390"/>
                  <a:gd name="T97" fmla="*/ 92 h 232"/>
                  <a:gd name="T98" fmla="*/ 250 w 390"/>
                  <a:gd name="T99" fmla="*/ 68 h 232"/>
                  <a:gd name="T100" fmla="*/ 266 w 390"/>
                  <a:gd name="T101" fmla="*/ 40 h 232"/>
                  <a:gd name="T102" fmla="*/ 294 w 390"/>
                  <a:gd name="T103" fmla="*/ 24 h 232"/>
                  <a:gd name="T104" fmla="*/ 318 w 390"/>
                  <a:gd name="T105" fmla="*/ 24 h 232"/>
                  <a:gd name="T106" fmla="*/ 346 w 390"/>
                  <a:gd name="T107" fmla="*/ 40 h 232"/>
                  <a:gd name="T108" fmla="*/ 362 w 390"/>
                  <a:gd name="T109" fmla="*/ 68 h 232"/>
                  <a:gd name="T110" fmla="*/ 362 w 390"/>
                  <a:gd name="T111" fmla="*/ 92 h 232"/>
                  <a:gd name="T112" fmla="*/ 346 w 390"/>
                  <a:gd name="T113" fmla="*/ 122 h 232"/>
                  <a:gd name="T114" fmla="*/ 318 w 390"/>
                  <a:gd name="T115" fmla="*/ 136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90" h="232">
                    <a:moveTo>
                      <a:pt x="86" y="174"/>
                    </a:moveTo>
                    <a:lnTo>
                      <a:pt x="86" y="174"/>
                    </a:lnTo>
                    <a:lnTo>
                      <a:pt x="98" y="176"/>
                    </a:lnTo>
                    <a:lnTo>
                      <a:pt x="106" y="182"/>
                    </a:lnTo>
                    <a:lnTo>
                      <a:pt x="112" y="192"/>
                    </a:lnTo>
                    <a:lnTo>
                      <a:pt x="114" y="204"/>
                    </a:lnTo>
                    <a:lnTo>
                      <a:pt x="114" y="204"/>
                    </a:lnTo>
                    <a:lnTo>
                      <a:pt x="112" y="214"/>
                    </a:lnTo>
                    <a:lnTo>
                      <a:pt x="106" y="224"/>
                    </a:lnTo>
                    <a:lnTo>
                      <a:pt x="98" y="230"/>
                    </a:lnTo>
                    <a:lnTo>
                      <a:pt x="86" y="232"/>
                    </a:lnTo>
                    <a:lnTo>
                      <a:pt x="86" y="232"/>
                    </a:lnTo>
                    <a:lnTo>
                      <a:pt x="74" y="230"/>
                    </a:lnTo>
                    <a:lnTo>
                      <a:pt x="66" y="224"/>
                    </a:lnTo>
                    <a:lnTo>
                      <a:pt x="60" y="214"/>
                    </a:lnTo>
                    <a:lnTo>
                      <a:pt x="58" y="204"/>
                    </a:lnTo>
                    <a:lnTo>
                      <a:pt x="58" y="204"/>
                    </a:lnTo>
                    <a:lnTo>
                      <a:pt x="60" y="192"/>
                    </a:lnTo>
                    <a:lnTo>
                      <a:pt x="66" y="182"/>
                    </a:lnTo>
                    <a:lnTo>
                      <a:pt x="74" y="176"/>
                    </a:lnTo>
                    <a:lnTo>
                      <a:pt x="86" y="174"/>
                    </a:lnTo>
                    <a:close/>
                    <a:moveTo>
                      <a:pt x="306" y="174"/>
                    </a:moveTo>
                    <a:lnTo>
                      <a:pt x="306" y="174"/>
                    </a:lnTo>
                    <a:lnTo>
                      <a:pt x="318" y="176"/>
                    </a:lnTo>
                    <a:lnTo>
                      <a:pt x="326" y="182"/>
                    </a:lnTo>
                    <a:lnTo>
                      <a:pt x="332" y="192"/>
                    </a:lnTo>
                    <a:lnTo>
                      <a:pt x="334" y="204"/>
                    </a:lnTo>
                    <a:lnTo>
                      <a:pt x="334" y="204"/>
                    </a:lnTo>
                    <a:lnTo>
                      <a:pt x="332" y="214"/>
                    </a:lnTo>
                    <a:lnTo>
                      <a:pt x="326" y="224"/>
                    </a:lnTo>
                    <a:lnTo>
                      <a:pt x="318" y="230"/>
                    </a:lnTo>
                    <a:lnTo>
                      <a:pt x="306" y="232"/>
                    </a:lnTo>
                    <a:lnTo>
                      <a:pt x="306" y="232"/>
                    </a:lnTo>
                    <a:lnTo>
                      <a:pt x="294" y="230"/>
                    </a:lnTo>
                    <a:lnTo>
                      <a:pt x="286" y="224"/>
                    </a:lnTo>
                    <a:lnTo>
                      <a:pt x="280" y="214"/>
                    </a:lnTo>
                    <a:lnTo>
                      <a:pt x="278" y="204"/>
                    </a:lnTo>
                    <a:lnTo>
                      <a:pt x="278" y="204"/>
                    </a:lnTo>
                    <a:lnTo>
                      <a:pt x="280" y="192"/>
                    </a:lnTo>
                    <a:lnTo>
                      <a:pt x="286" y="182"/>
                    </a:lnTo>
                    <a:lnTo>
                      <a:pt x="294" y="176"/>
                    </a:lnTo>
                    <a:lnTo>
                      <a:pt x="306" y="174"/>
                    </a:lnTo>
                    <a:close/>
                    <a:moveTo>
                      <a:pt x="316" y="40"/>
                    </a:moveTo>
                    <a:lnTo>
                      <a:pt x="296" y="40"/>
                    </a:lnTo>
                    <a:lnTo>
                      <a:pt x="296" y="70"/>
                    </a:lnTo>
                    <a:lnTo>
                      <a:pt x="266" y="70"/>
                    </a:lnTo>
                    <a:lnTo>
                      <a:pt x="266" y="90"/>
                    </a:lnTo>
                    <a:lnTo>
                      <a:pt x="296" y="90"/>
                    </a:lnTo>
                    <a:lnTo>
                      <a:pt x="296" y="120"/>
                    </a:lnTo>
                    <a:lnTo>
                      <a:pt x="316" y="120"/>
                    </a:lnTo>
                    <a:lnTo>
                      <a:pt x="316" y="90"/>
                    </a:lnTo>
                    <a:lnTo>
                      <a:pt x="346" y="90"/>
                    </a:lnTo>
                    <a:lnTo>
                      <a:pt x="346" y="70"/>
                    </a:lnTo>
                    <a:lnTo>
                      <a:pt x="316" y="70"/>
                    </a:lnTo>
                    <a:lnTo>
                      <a:pt x="316" y="40"/>
                    </a:lnTo>
                    <a:close/>
                    <a:moveTo>
                      <a:pt x="370" y="0"/>
                    </a:moveTo>
                    <a:lnTo>
                      <a:pt x="138" y="0"/>
                    </a:lnTo>
                    <a:lnTo>
                      <a:pt x="138" y="0"/>
                    </a:lnTo>
                    <a:lnTo>
                      <a:pt x="134" y="0"/>
                    </a:lnTo>
                    <a:lnTo>
                      <a:pt x="130" y="2"/>
                    </a:lnTo>
                    <a:lnTo>
                      <a:pt x="56" y="76"/>
                    </a:lnTo>
                    <a:lnTo>
                      <a:pt x="14" y="90"/>
                    </a:lnTo>
                    <a:lnTo>
                      <a:pt x="14" y="90"/>
                    </a:lnTo>
                    <a:lnTo>
                      <a:pt x="12" y="90"/>
                    </a:lnTo>
                    <a:lnTo>
                      <a:pt x="12" y="90"/>
                    </a:lnTo>
                    <a:lnTo>
                      <a:pt x="8" y="94"/>
                    </a:lnTo>
                    <a:lnTo>
                      <a:pt x="4" y="98"/>
                    </a:lnTo>
                    <a:lnTo>
                      <a:pt x="2" y="102"/>
                    </a:lnTo>
                    <a:lnTo>
                      <a:pt x="0" y="108"/>
                    </a:lnTo>
                    <a:lnTo>
                      <a:pt x="0" y="186"/>
                    </a:lnTo>
                    <a:lnTo>
                      <a:pt x="0" y="186"/>
                    </a:lnTo>
                    <a:lnTo>
                      <a:pt x="2" y="192"/>
                    </a:lnTo>
                    <a:lnTo>
                      <a:pt x="6" y="200"/>
                    </a:lnTo>
                    <a:lnTo>
                      <a:pt x="12" y="204"/>
                    </a:lnTo>
                    <a:lnTo>
                      <a:pt x="20" y="204"/>
                    </a:lnTo>
                    <a:lnTo>
                      <a:pt x="38" y="204"/>
                    </a:lnTo>
                    <a:lnTo>
                      <a:pt x="38" y="204"/>
                    </a:lnTo>
                    <a:lnTo>
                      <a:pt x="38" y="204"/>
                    </a:lnTo>
                    <a:lnTo>
                      <a:pt x="38" y="204"/>
                    </a:lnTo>
                    <a:lnTo>
                      <a:pt x="38" y="194"/>
                    </a:lnTo>
                    <a:lnTo>
                      <a:pt x="40" y="184"/>
                    </a:lnTo>
                    <a:lnTo>
                      <a:pt x="46" y="176"/>
                    </a:lnTo>
                    <a:lnTo>
                      <a:pt x="52" y="168"/>
                    </a:lnTo>
                    <a:lnTo>
                      <a:pt x="58" y="162"/>
                    </a:lnTo>
                    <a:lnTo>
                      <a:pt x="66" y="158"/>
                    </a:lnTo>
                    <a:lnTo>
                      <a:pt x="76" y="156"/>
                    </a:lnTo>
                    <a:lnTo>
                      <a:pt x="86" y="154"/>
                    </a:lnTo>
                    <a:lnTo>
                      <a:pt x="86" y="154"/>
                    </a:lnTo>
                    <a:lnTo>
                      <a:pt x="96" y="156"/>
                    </a:lnTo>
                    <a:lnTo>
                      <a:pt x="104" y="158"/>
                    </a:lnTo>
                    <a:lnTo>
                      <a:pt x="114" y="162"/>
                    </a:lnTo>
                    <a:lnTo>
                      <a:pt x="120" y="168"/>
                    </a:lnTo>
                    <a:lnTo>
                      <a:pt x="126" y="176"/>
                    </a:lnTo>
                    <a:lnTo>
                      <a:pt x="130" y="184"/>
                    </a:lnTo>
                    <a:lnTo>
                      <a:pt x="134" y="194"/>
                    </a:lnTo>
                    <a:lnTo>
                      <a:pt x="134" y="204"/>
                    </a:lnTo>
                    <a:lnTo>
                      <a:pt x="134" y="204"/>
                    </a:lnTo>
                    <a:lnTo>
                      <a:pt x="134" y="204"/>
                    </a:lnTo>
                    <a:lnTo>
                      <a:pt x="262" y="204"/>
                    </a:lnTo>
                    <a:lnTo>
                      <a:pt x="262" y="204"/>
                    </a:lnTo>
                    <a:lnTo>
                      <a:pt x="262" y="204"/>
                    </a:lnTo>
                    <a:lnTo>
                      <a:pt x="262" y="204"/>
                    </a:lnTo>
                    <a:lnTo>
                      <a:pt x="262" y="194"/>
                    </a:lnTo>
                    <a:lnTo>
                      <a:pt x="264" y="186"/>
                    </a:lnTo>
                    <a:lnTo>
                      <a:pt x="268" y="178"/>
                    </a:lnTo>
                    <a:lnTo>
                      <a:pt x="274" y="172"/>
                    </a:lnTo>
                    <a:lnTo>
                      <a:pt x="282" y="166"/>
                    </a:lnTo>
                    <a:lnTo>
                      <a:pt x="288" y="162"/>
                    </a:lnTo>
                    <a:lnTo>
                      <a:pt x="298" y="160"/>
                    </a:lnTo>
                    <a:lnTo>
                      <a:pt x="306" y="158"/>
                    </a:lnTo>
                    <a:lnTo>
                      <a:pt x="306" y="158"/>
                    </a:lnTo>
                    <a:lnTo>
                      <a:pt x="316" y="160"/>
                    </a:lnTo>
                    <a:lnTo>
                      <a:pt x="324" y="162"/>
                    </a:lnTo>
                    <a:lnTo>
                      <a:pt x="332" y="166"/>
                    </a:lnTo>
                    <a:lnTo>
                      <a:pt x="338" y="172"/>
                    </a:lnTo>
                    <a:lnTo>
                      <a:pt x="344" y="178"/>
                    </a:lnTo>
                    <a:lnTo>
                      <a:pt x="348" y="186"/>
                    </a:lnTo>
                    <a:lnTo>
                      <a:pt x="350" y="194"/>
                    </a:lnTo>
                    <a:lnTo>
                      <a:pt x="350" y="204"/>
                    </a:lnTo>
                    <a:lnTo>
                      <a:pt x="350" y="204"/>
                    </a:lnTo>
                    <a:lnTo>
                      <a:pt x="350" y="204"/>
                    </a:lnTo>
                    <a:lnTo>
                      <a:pt x="370" y="204"/>
                    </a:lnTo>
                    <a:lnTo>
                      <a:pt x="370" y="204"/>
                    </a:lnTo>
                    <a:lnTo>
                      <a:pt x="378" y="204"/>
                    </a:lnTo>
                    <a:lnTo>
                      <a:pt x="384" y="198"/>
                    </a:lnTo>
                    <a:lnTo>
                      <a:pt x="388" y="192"/>
                    </a:lnTo>
                    <a:lnTo>
                      <a:pt x="390" y="184"/>
                    </a:lnTo>
                    <a:lnTo>
                      <a:pt x="390" y="20"/>
                    </a:lnTo>
                    <a:lnTo>
                      <a:pt x="390" y="20"/>
                    </a:lnTo>
                    <a:lnTo>
                      <a:pt x="388" y="12"/>
                    </a:lnTo>
                    <a:lnTo>
                      <a:pt x="384" y="6"/>
                    </a:lnTo>
                    <a:lnTo>
                      <a:pt x="378" y="0"/>
                    </a:lnTo>
                    <a:lnTo>
                      <a:pt x="370" y="0"/>
                    </a:lnTo>
                    <a:lnTo>
                      <a:pt x="370" y="0"/>
                    </a:lnTo>
                    <a:close/>
                    <a:moveTo>
                      <a:pt x="140" y="74"/>
                    </a:moveTo>
                    <a:lnTo>
                      <a:pt x="86" y="74"/>
                    </a:lnTo>
                    <a:lnTo>
                      <a:pt x="140" y="18"/>
                    </a:lnTo>
                    <a:lnTo>
                      <a:pt x="140" y="74"/>
                    </a:lnTo>
                    <a:close/>
                    <a:moveTo>
                      <a:pt x="306" y="138"/>
                    </a:moveTo>
                    <a:lnTo>
                      <a:pt x="306" y="138"/>
                    </a:lnTo>
                    <a:lnTo>
                      <a:pt x="294" y="136"/>
                    </a:lnTo>
                    <a:lnTo>
                      <a:pt x="284" y="134"/>
                    </a:lnTo>
                    <a:lnTo>
                      <a:pt x="274" y="128"/>
                    </a:lnTo>
                    <a:lnTo>
                      <a:pt x="266" y="122"/>
                    </a:lnTo>
                    <a:lnTo>
                      <a:pt x="258" y="112"/>
                    </a:lnTo>
                    <a:lnTo>
                      <a:pt x="252" y="102"/>
                    </a:lnTo>
                    <a:lnTo>
                      <a:pt x="250" y="92"/>
                    </a:lnTo>
                    <a:lnTo>
                      <a:pt x="248" y="80"/>
                    </a:lnTo>
                    <a:lnTo>
                      <a:pt x="248" y="80"/>
                    </a:lnTo>
                    <a:lnTo>
                      <a:pt x="250" y="68"/>
                    </a:lnTo>
                    <a:lnTo>
                      <a:pt x="252" y="58"/>
                    </a:lnTo>
                    <a:lnTo>
                      <a:pt x="258" y="48"/>
                    </a:lnTo>
                    <a:lnTo>
                      <a:pt x="266" y="40"/>
                    </a:lnTo>
                    <a:lnTo>
                      <a:pt x="274" y="32"/>
                    </a:lnTo>
                    <a:lnTo>
                      <a:pt x="284" y="28"/>
                    </a:lnTo>
                    <a:lnTo>
                      <a:pt x="294" y="24"/>
                    </a:lnTo>
                    <a:lnTo>
                      <a:pt x="306" y="22"/>
                    </a:lnTo>
                    <a:lnTo>
                      <a:pt x="306" y="22"/>
                    </a:lnTo>
                    <a:lnTo>
                      <a:pt x="318" y="24"/>
                    </a:lnTo>
                    <a:lnTo>
                      <a:pt x="328" y="28"/>
                    </a:lnTo>
                    <a:lnTo>
                      <a:pt x="338" y="32"/>
                    </a:lnTo>
                    <a:lnTo>
                      <a:pt x="346" y="40"/>
                    </a:lnTo>
                    <a:lnTo>
                      <a:pt x="354" y="48"/>
                    </a:lnTo>
                    <a:lnTo>
                      <a:pt x="360" y="58"/>
                    </a:lnTo>
                    <a:lnTo>
                      <a:pt x="362" y="68"/>
                    </a:lnTo>
                    <a:lnTo>
                      <a:pt x="364" y="80"/>
                    </a:lnTo>
                    <a:lnTo>
                      <a:pt x="364" y="80"/>
                    </a:lnTo>
                    <a:lnTo>
                      <a:pt x="362" y="92"/>
                    </a:lnTo>
                    <a:lnTo>
                      <a:pt x="360" y="102"/>
                    </a:lnTo>
                    <a:lnTo>
                      <a:pt x="354" y="112"/>
                    </a:lnTo>
                    <a:lnTo>
                      <a:pt x="346" y="122"/>
                    </a:lnTo>
                    <a:lnTo>
                      <a:pt x="338" y="128"/>
                    </a:lnTo>
                    <a:lnTo>
                      <a:pt x="328" y="134"/>
                    </a:lnTo>
                    <a:lnTo>
                      <a:pt x="318" y="136"/>
                    </a:lnTo>
                    <a:lnTo>
                      <a:pt x="306" y="138"/>
                    </a:lnTo>
                    <a:lnTo>
                      <a:pt x="306" y="13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1" rIns="68580" bIns="3429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/>
              </a:p>
            </p:txBody>
          </p:sp>
          <p:sp>
            <p:nvSpPr>
              <p:cNvPr id="155" name="Freeform 4863">
                <a:extLst>
                  <a:ext uri="{FF2B5EF4-FFF2-40B4-BE49-F238E27FC236}">
                    <a16:creationId xmlns:a16="http://schemas.microsoft.com/office/drawing/2014/main" xmlns="" id="{EA1C686C-ACDF-4115-AA27-371CD29B9D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17043" y="2636937"/>
                <a:ext cx="67845" cy="70268"/>
              </a:xfrm>
              <a:custGeom>
                <a:avLst/>
                <a:gdLst>
                  <a:gd name="T0" fmla="*/ 28 w 56"/>
                  <a:gd name="T1" fmla="*/ 0 h 58"/>
                  <a:gd name="T2" fmla="*/ 28 w 56"/>
                  <a:gd name="T3" fmla="*/ 0 h 58"/>
                  <a:gd name="T4" fmla="*/ 40 w 56"/>
                  <a:gd name="T5" fmla="*/ 2 h 58"/>
                  <a:gd name="T6" fmla="*/ 48 w 56"/>
                  <a:gd name="T7" fmla="*/ 8 h 58"/>
                  <a:gd name="T8" fmla="*/ 54 w 56"/>
                  <a:gd name="T9" fmla="*/ 18 h 58"/>
                  <a:gd name="T10" fmla="*/ 56 w 56"/>
                  <a:gd name="T11" fmla="*/ 30 h 58"/>
                  <a:gd name="T12" fmla="*/ 56 w 56"/>
                  <a:gd name="T13" fmla="*/ 30 h 58"/>
                  <a:gd name="T14" fmla="*/ 54 w 56"/>
                  <a:gd name="T15" fmla="*/ 40 h 58"/>
                  <a:gd name="T16" fmla="*/ 48 w 56"/>
                  <a:gd name="T17" fmla="*/ 50 h 58"/>
                  <a:gd name="T18" fmla="*/ 40 w 56"/>
                  <a:gd name="T19" fmla="*/ 56 h 58"/>
                  <a:gd name="T20" fmla="*/ 28 w 56"/>
                  <a:gd name="T21" fmla="*/ 58 h 58"/>
                  <a:gd name="T22" fmla="*/ 28 w 56"/>
                  <a:gd name="T23" fmla="*/ 58 h 58"/>
                  <a:gd name="T24" fmla="*/ 16 w 56"/>
                  <a:gd name="T25" fmla="*/ 56 h 58"/>
                  <a:gd name="T26" fmla="*/ 8 w 56"/>
                  <a:gd name="T27" fmla="*/ 50 h 58"/>
                  <a:gd name="T28" fmla="*/ 2 w 56"/>
                  <a:gd name="T29" fmla="*/ 40 h 58"/>
                  <a:gd name="T30" fmla="*/ 0 w 56"/>
                  <a:gd name="T31" fmla="*/ 30 h 58"/>
                  <a:gd name="T32" fmla="*/ 0 w 56"/>
                  <a:gd name="T33" fmla="*/ 30 h 58"/>
                  <a:gd name="T34" fmla="*/ 2 w 56"/>
                  <a:gd name="T35" fmla="*/ 18 h 58"/>
                  <a:gd name="T36" fmla="*/ 8 w 56"/>
                  <a:gd name="T37" fmla="*/ 8 h 58"/>
                  <a:gd name="T38" fmla="*/ 16 w 56"/>
                  <a:gd name="T39" fmla="*/ 2 h 58"/>
                  <a:gd name="T40" fmla="*/ 28 w 56"/>
                  <a:gd name="T41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6" h="58">
                    <a:moveTo>
                      <a:pt x="28" y="0"/>
                    </a:moveTo>
                    <a:lnTo>
                      <a:pt x="28" y="0"/>
                    </a:lnTo>
                    <a:lnTo>
                      <a:pt x="40" y="2"/>
                    </a:lnTo>
                    <a:lnTo>
                      <a:pt x="48" y="8"/>
                    </a:lnTo>
                    <a:lnTo>
                      <a:pt x="54" y="18"/>
                    </a:lnTo>
                    <a:lnTo>
                      <a:pt x="56" y="30"/>
                    </a:lnTo>
                    <a:lnTo>
                      <a:pt x="56" y="30"/>
                    </a:lnTo>
                    <a:lnTo>
                      <a:pt x="54" y="40"/>
                    </a:lnTo>
                    <a:lnTo>
                      <a:pt x="48" y="50"/>
                    </a:lnTo>
                    <a:lnTo>
                      <a:pt x="40" y="56"/>
                    </a:lnTo>
                    <a:lnTo>
                      <a:pt x="28" y="58"/>
                    </a:lnTo>
                    <a:lnTo>
                      <a:pt x="28" y="58"/>
                    </a:lnTo>
                    <a:lnTo>
                      <a:pt x="16" y="56"/>
                    </a:lnTo>
                    <a:lnTo>
                      <a:pt x="8" y="50"/>
                    </a:lnTo>
                    <a:lnTo>
                      <a:pt x="2" y="40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2" y="18"/>
                    </a:lnTo>
                    <a:lnTo>
                      <a:pt x="8" y="8"/>
                    </a:lnTo>
                    <a:lnTo>
                      <a:pt x="16" y="2"/>
                    </a:lnTo>
                    <a:lnTo>
                      <a:pt x="28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1" rIns="68580" bIns="3429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/>
              </a:p>
            </p:txBody>
          </p:sp>
          <p:sp>
            <p:nvSpPr>
              <p:cNvPr id="156" name="Freeform 4864">
                <a:extLst>
                  <a:ext uri="{FF2B5EF4-FFF2-40B4-BE49-F238E27FC236}">
                    <a16:creationId xmlns:a16="http://schemas.microsoft.com/office/drawing/2014/main" xmlns="" id="{65FCF5E5-6786-4E07-8FF6-F01CB51DA0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83576" y="2636937"/>
                <a:ext cx="67845" cy="70268"/>
              </a:xfrm>
              <a:custGeom>
                <a:avLst/>
                <a:gdLst>
                  <a:gd name="T0" fmla="*/ 28 w 56"/>
                  <a:gd name="T1" fmla="*/ 0 h 58"/>
                  <a:gd name="T2" fmla="*/ 28 w 56"/>
                  <a:gd name="T3" fmla="*/ 0 h 58"/>
                  <a:gd name="T4" fmla="*/ 40 w 56"/>
                  <a:gd name="T5" fmla="*/ 2 h 58"/>
                  <a:gd name="T6" fmla="*/ 48 w 56"/>
                  <a:gd name="T7" fmla="*/ 8 h 58"/>
                  <a:gd name="T8" fmla="*/ 54 w 56"/>
                  <a:gd name="T9" fmla="*/ 18 h 58"/>
                  <a:gd name="T10" fmla="*/ 56 w 56"/>
                  <a:gd name="T11" fmla="*/ 30 h 58"/>
                  <a:gd name="T12" fmla="*/ 56 w 56"/>
                  <a:gd name="T13" fmla="*/ 30 h 58"/>
                  <a:gd name="T14" fmla="*/ 54 w 56"/>
                  <a:gd name="T15" fmla="*/ 40 h 58"/>
                  <a:gd name="T16" fmla="*/ 48 w 56"/>
                  <a:gd name="T17" fmla="*/ 50 h 58"/>
                  <a:gd name="T18" fmla="*/ 40 w 56"/>
                  <a:gd name="T19" fmla="*/ 56 h 58"/>
                  <a:gd name="T20" fmla="*/ 28 w 56"/>
                  <a:gd name="T21" fmla="*/ 58 h 58"/>
                  <a:gd name="T22" fmla="*/ 28 w 56"/>
                  <a:gd name="T23" fmla="*/ 58 h 58"/>
                  <a:gd name="T24" fmla="*/ 16 w 56"/>
                  <a:gd name="T25" fmla="*/ 56 h 58"/>
                  <a:gd name="T26" fmla="*/ 8 w 56"/>
                  <a:gd name="T27" fmla="*/ 50 h 58"/>
                  <a:gd name="T28" fmla="*/ 2 w 56"/>
                  <a:gd name="T29" fmla="*/ 40 h 58"/>
                  <a:gd name="T30" fmla="*/ 0 w 56"/>
                  <a:gd name="T31" fmla="*/ 30 h 58"/>
                  <a:gd name="T32" fmla="*/ 0 w 56"/>
                  <a:gd name="T33" fmla="*/ 30 h 58"/>
                  <a:gd name="T34" fmla="*/ 2 w 56"/>
                  <a:gd name="T35" fmla="*/ 18 h 58"/>
                  <a:gd name="T36" fmla="*/ 8 w 56"/>
                  <a:gd name="T37" fmla="*/ 8 h 58"/>
                  <a:gd name="T38" fmla="*/ 16 w 56"/>
                  <a:gd name="T39" fmla="*/ 2 h 58"/>
                  <a:gd name="T40" fmla="*/ 28 w 56"/>
                  <a:gd name="T41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6" h="58">
                    <a:moveTo>
                      <a:pt x="28" y="0"/>
                    </a:moveTo>
                    <a:lnTo>
                      <a:pt x="28" y="0"/>
                    </a:lnTo>
                    <a:lnTo>
                      <a:pt x="40" y="2"/>
                    </a:lnTo>
                    <a:lnTo>
                      <a:pt x="48" y="8"/>
                    </a:lnTo>
                    <a:lnTo>
                      <a:pt x="54" y="18"/>
                    </a:lnTo>
                    <a:lnTo>
                      <a:pt x="56" y="30"/>
                    </a:lnTo>
                    <a:lnTo>
                      <a:pt x="56" y="30"/>
                    </a:lnTo>
                    <a:lnTo>
                      <a:pt x="54" y="40"/>
                    </a:lnTo>
                    <a:lnTo>
                      <a:pt x="48" y="50"/>
                    </a:lnTo>
                    <a:lnTo>
                      <a:pt x="40" y="56"/>
                    </a:lnTo>
                    <a:lnTo>
                      <a:pt x="28" y="58"/>
                    </a:lnTo>
                    <a:lnTo>
                      <a:pt x="28" y="58"/>
                    </a:lnTo>
                    <a:lnTo>
                      <a:pt x="16" y="56"/>
                    </a:lnTo>
                    <a:lnTo>
                      <a:pt x="8" y="50"/>
                    </a:lnTo>
                    <a:lnTo>
                      <a:pt x="2" y="40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2" y="18"/>
                    </a:lnTo>
                    <a:lnTo>
                      <a:pt x="8" y="8"/>
                    </a:lnTo>
                    <a:lnTo>
                      <a:pt x="16" y="2"/>
                    </a:lnTo>
                    <a:lnTo>
                      <a:pt x="28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1" rIns="68580" bIns="3429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/>
              </a:p>
            </p:txBody>
          </p:sp>
          <p:sp>
            <p:nvSpPr>
              <p:cNvPr id="157" name="Freeform 4865">
                <a:extLst>
                  <a:ext uri="{FF2B5EF4-FFF2-40B4-BE49-F238E27FC236}">
                    <a16:creationId xmlns:a16="http://schemas.microsoft.com/office/drawing/2014/main" xmlns="" id="{E1727985-7C5C-4EBB-80E1-4F68776AFC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69038" y="2474594"/>
                <a:ext cx="96921" cy="96921"/>
              </a:xfrm>
              <a:custGeom>
                <a:avLst/>
                <a:gdLst>
                  <a:gd name="T0" fmla="*/ 50 w 80"/>
                  <a:gd name="T1" fmla="*/ 0 h 80"/>
                  <a:gd name="T2" fmla="*/ 30 w 80"/>
                  <a:gd name="T3" fmla="*/ 0 h 80"/>
                  <a:gd name="T4" fmla="*/ 30 w 80"/>
                  <a:gd name="T5" fmla="*/ 30 h 80"/>
                  <a:gd name="T6" fmla="*/ 0 w 80"/>
                  <a:gd name="T7" fmla="*/ 30 h 80"/>
                  <a:gd name="T8" fmla="*/ 0 w 80"/>
                  <a:gd name="T9" fmla="*/ 50 h 80"/>
                  <a:gd name="T10" fmla="*/ 30 w 80"/>
                  <a:gd name="T11" fmla="*/ 50 h 80"/>
                  <a:gd name="T12" fmla="*/ 30 w 80"/>
                  <a:gd name="T13" fmla="*/ 80 h 80"/>
                  <a:gd name="T14" fmla="*/ 50 w 80"/>
                  <a:gd name="T15" fmla="*/ 80 h 80"/>
                  <a:gd name="T16" fmla="*/ 50 w 80"/>
                  <a:gd name="T17" fmla="*/ 50 h 80"/>
                  <a:gd name="T18" fmla="*/ 80 w 80"/>
                  <a:gd name="T19" fmla="*/ 50 h 80"/>
                  <a:gd name="T20" fmla="*/ 80 w 80"/>
                  <a:gd name="T21" fmla="*/ 30 h 80"/>
                  <a:gd name="T22" fmla="*/ 50 w 80"/>
                  <a:gd name="T23" fmla="*/ 30 h 80"/>
                  <a:gd name="T24" fmla="*/ 50 w 80"/>
                  <a:gd name="T25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0" h="80">
                    <a:moveTo>
                      <a:pt x="50" y="0"/>
                    </a:moveTo>
                    <a:lnTo>
                      <a:pt x="30" y="0"/>
                    </a:lnTo>
                    <a:lnTo>
                      <a:pt x="30" y="30"/>
                    </a:lnTo>
                    <a:lnTo>
                      <a:pt x="0" y="30"/>
                    </a:lnTo>
                    <a:lnTo>
                      <a:pt x="0" y="50"/>
                    </a:lnTo>
                    <a:lnTo>
                      <a:pt x="30" y="50"/>
                    </a:lnTo>
                    <a:lnTo>
                      <a:pt x="30" y="80"/>
                    </a:lnTo>
                    <a:lnTo>
                      <a:pt x="50" y="80"/>
                    </a:lnTo>
                    <a:lnTo>
                      <a:pt x="50" y="50"/>
                    </a:lnTo>
                    <a:lnTo>
                      <a:pt x="80" y="50"/>
                    </a:lnTo>
                    <a:lnTo>
                      <a:pt x="80" y="30"/>
                    </a:lnTo>
                    <a:lnTo>
                      <a:pt x="50" y="30"/>
                    </a:lnTo>
                    <a:lnTo>
                      <a:pt x="5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1" rIns="68580" bIns="3429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/>
              </a:p>
            </p:txBody>
          </p:sp>
          <p:sp>
            <p:nvSpPr>
              <p:cNvPr id="158" name="Freeform 4866">
                <a:extLst>
                  <a:ext uri="{FF2B5EF4-FFF2-40B4-BE49-F238E27FC236}">
                    <a16:creationId xmlns:a16="http://schemas.microsoft.com/office/drawing/2014/main" xmlns="" id="{F8A631B0-BE4B-4DFD-845A-99003C891D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46776" y="2426134"/>
                <a:ext cx="472489" cy="247148"/>
              </a:xfrm>
              <a:custGeom>
                <a:avLst/>
                <a:gdLst>
                  <a:gd name="T0" fmla="*/ 138 w 390"/>
                  <a:gd name="T1" fmla="*/ 0 h 204"/>
                  <a:gd name="T2" fmla="*/ 134 w 390"/>
                  <a:gd name="T3" fmla="*/ 0 h 204"/>
                  <a:gd name="T4" fmla="*/ 56 w 390"/>
                  <a:gd name="T5" fmla="*/ 76 h 204"/>
                  <a:gd name="T6" fmla="*/ 14 w 390"/>
                  <a:gd name="T7" fmla="*/ 90 h 204"/>
                  <a:gd name="T8" fmla="*/ 12 w 390"/>
                  <a:gd name="T9" fmla="*/ 90 h 204"/>
                  <a:gd name="T10" fmla="*/ 4 w 390"/>
                  <a:gd name="T11" fmla="*/ 98 h 204"/>
                  <a:gd name="T12" fmla="*/ 0 w 390"/>
                  <a:gd name="T13" fmla="*/ 108 h 204"/>
                  <a:gd name="T14" fmla="*/ 0 w 390"/>
                  <a:gd name="T15" fmla="*/ 186 h 204"/>
                  <a:gd name="T16" fmla="*/ 6 w 390"/>
                  <a:gd name="T17" fmla="*/ 200 h 204"/>
                  <a:gd name="T18" fmla="*/ 20 w 390"/>
                  <a:gd name="T19" fmla="*/ 204 h 204"/>
                  <a:gd name="T20" fmla="*/ 38 w 390"/>
                  <a:gd name="T21" fmla="*/ 204 h 204"/>
                  <a:gd name="T22" fmla="*/ 38 w 390"/>
                  <a:gd name="T23" fmla="*/ 204 h 204"/>
                  <a:gd name="T24" fmla="*/ 40 w 390"/>
                  <a:gd name="T25" fmla="*/ 184 h 204"/>
                  <a:gd name="T26" fmla="*/ 52 w 390"/>
                  <a:gd name="T27" fmla="*/ 168 h 204"/>
                  <a:gd name="T28" fmla="*/ 66 w 390"/>
                  <a:gd name="T29" fmla="*/ 158 h 204"/>
                  <a:gd name="T30" fmla="*/ 86 w 390"/>
                  <a:gd name="T31" fmla="*/ 154 h 204"/>
                  <a:gd name="T32" fmla="*/ 96 w 390"/>
                  <a:gd name="T33" fmla="*/ 156 h 204"/>
                  <a:gd name="T34" fmla="*/ 114 w 390"/>
                  <a:gd name="T35" fmla="*/ 162 h 204"/>
                  <a:gd name="T36" fmla="*/ 126 w 390"/>
                  <a:gd name="T37" fmla="*/ 176 h 204"/>
                  <a:gd name="T38" fmla="*/ 134 w 390"/>
                  <a:gd name="T39" fmla="*/ 194 h 204"/>
                  <a:gd name="T40" fmla="*/ 134 w 390"/>
                  <a:gd name="T41" fmla="*/ 204 h 204"/>
                  <a:gd name="T42" fmla="*/ 262 w 390"/>
                  <a:gd name="T43" fmla="*/ 204 h 204"/>
                  <a:gd name="T44" fmla="*/ 262 w 390"/>
                  <a:gd name="T45" fmla="*/ 204 h 204"/>
                  <a:gd name="T46" fmla="*/ 262 w 390"/>
                  <a:gd name="T47" fmla="*/ 194 h 204"/>
                  <a:gd name="T48" fmla="*/ 268 w 390"/>
                  <a:gd name="T49" fmla="*/ 178 h 204"/>
                  <a:gd name="T50" fmla="*/ 282 w 390"/>
                  <a:gd name="T51" fmla="*/ 166 h 204"/>
                  <a:gd name="T52" fmla="*/ 298 w 390"/>
                  <a:gd name="T53" fmla="*/ 160 h 204"/>
                  <a:gd name="T54" fmla="*/ 306 w 390"/>
                  <a:gd name="T55" fmla="*/ 158 h 204"/>
                  <a:gd name="T56" fmla="*/ 324 w 390"/>
                  <a:gd name="T57" fmla="*/ 162 h 204"/>
                  <a:gd name="T58" fmla="*/ 338 w 390"/>
                  <a:gd name="T59" fmla="*/ 172 h 204"/>
                  <a:gd name="T60" fmla="*/ 348 w 390"/>
                  <a:gd name="T61" fmla="*/ 186 h 204"/>
                  <a:gd name="T62" fmla="*/ 350 w 390"/>
                  <a:gd name="T63" fmla="*/ 204 h 204"/>
                  <a:gd name="T64" fmla="*/ 350 w 390"/>
                  <a:gd name="T65" fmla="*/ 204 h 204"/>
                  <a:gd name="T66" fmla="*/ 370 w 390"/>
                  <a:gd name="T67" fmla="*/ 204 h 204"/>
                  <a:gd name="T68" fmla="*/ 384 w 390"/>
                  <a:gd name="T69" fmla="*/ 198 h 204"/>
                  <a:gd name="T70" fmla="*/ 390 w 390"/>
                  <a:gd name="T71" fmla="*/ 184 h 204"/>
                  <a:gd name="T72" fmla="*/ 390 w 390"/>
                  <a:gd name="T73" fmla="*/ 20 h 204"/>
                  <a:gd name="T74" fmla="*/ 384 w 390"/>
                  <a:gd name="T75" fmla="*/ 6 h 204"/>
                  <a:gd name="T76" fmla="*/ 370 w 390"/>
                  <a:gd name="T77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90" h="204">
                    <a:moveTo>
                      <a:pt x="370" y="0"/>
                    </a:moveTo>
                    <a:lnTo>
                      <a:pt x="138" y="0"/>
                    </a:lnTo>
                    <a:lnTo>
                      <a:pt x="138" y="0"/>
                    </a:lnTo>
                    <a:lnTo>
                      <a:pt x="134" y="0"/>
                    </a:lnTo>
                    <a:lnTo>
                      <a:pt x="130" y="2"/>
                    </a:lnTo>
                    <a:lnTo>
                      <a:pt x="56" y="76"/>
                    </a:lnTo>
                    <a:lnTo>
                      <a:pt x="14" y="90"/>
                    </a:lnTo>
                    <a:lnTo>
                      <a:pt x="14" y="90"/>
                    </a:lnTo>
                    <a:lnTo>
                      <a:pt x="12" y="90"/>
                    </a:lnTo>
                    <a:lnTo>
                      <a:pt x="12" y="90"/>
                    </a:lnTo>
                    <a:lnTo>
                      <a:pt x="8" y="94"/>
                    </a:lnTo>
                    <a:lnTo>
                      <a:pt x="4" y="98"/>
                    </a:lnTo>
                    <a:lnTo>
                      <a:pt x="2" y="102"/>
                    </a:lnTo>
                    <a:lnTo>
                      <a:pt x="0" y="108"/>
                    </a:lnTo>
                    <a:lnTo>
                      <a:pt x="0" y="186"/>
                    </a:lnTo>
                    <a:lnTo>
                      <a:pt x="0" y="186"/>
                    </a:lnTo>
                    <a:lnTo>
                      <a:pt x="2" y="192"/>
                    </a:lnTo>
                    <a:lnTo>
                      <a:pt x="6" y="200"/>
                    </a:lnTo>
                    <a:lnTo>
                      <a:pt x="12" y="204"/>
                    </a:lnTo>
                    <a:lnTo>
                      <a:pt x="20" y="204"/>
                    </a:lnTo>
                    <a:lnTo>
                      <a:pt x="38" y="204"/>
                    </a:lnTo>
                    <a:lnTo>
                      <a:pt x="38" y="204"/>
                    </a:lnTo>
                    <a:lnTo>
                      <a:pt x="38" y="204"/>
                    </a:lnTo>
                    <a:lnTo>
                      <a:pt x="38" y="204"/>
                    </a:lnTo>
                    <a:lnTo>
                      <a:pt x="38" y="194"/>
                    </a:lnTo>
                    <a:lnTo>
                      <a:pt x="40" y="184"/>
                    </a:lnTo>
                    <a:lnTo>
                      <a:pt x="46" y="176"/>
                    </a:lnTo>
                    <a:lnTo>
                      <a:pt x="52" y="168"/>
                    </a:lnTo>
                    <a:lnTo>
                      <a:pt x="58" y="162"/>
                    </a:lnTo>
                    <a:lnTo>
                      <a:pt x="66" y="158"/>
                    </a:lnTo>
                    <a:lnTo>
                      <a:pt x="76" y="156"/>
                    </a:lnTo>
                    <a:lnTo>
                      <a:pt x="86" y="154"/>
                    </a:lnTo>
                    <a:lnTo>
                      <a:pt x="86" y="154"/>
                    </a:lnTo>
                    <a:lnTo>
                      <a:pt x="96" y="156"/>
                    </a:lnTo>
                    <a:lnTo>
                      <a:pt x="104" y="158"/>
                    </a:lnTo>
                    <a:lnTo>
                      <a:pt x="114" y="162"/>
                    </a:lnTo>
                    <a:lnTo>
                      <a:pt x="120" y="168"/>
                    </a:lnTo>
                    <a:lnTo>
                      <a:pt x="126" y="176"/>
                    </a:lnTo>
                    <a:lnTo>
                      <a:pt x="130" y="184"/>
                    </a:lnTo>
                    <a:lnTo>
                      <a:pt x="134" y="194"/>
                    </a:lnTo>
                    <a:lnTo>
                      <a:pt x="134" y="204"/>
                    </a:lnTo>
                    <a:lnTo>
                      <a:pt x="134" y="204"/>
                    </a:lnTo>
                    <a:lnTo>
                      <a:pt x="134" y="204"/>
                    </a:lnTo>
                    <a:lnTo>
                      <a:pt x="262" y="204"/>
                    </a:lnTo>
                    <a:lnTo>
                      <a:pt x="262" y="204"/>
                    </a:lnTo>
                    <a:lnTo>
                      <a:pt x="262" y="204"/>
                    </a:lnTo>
                    <a:lnTo>
                      <a:pt x="262" y="204"/>
                    </a:lnTo>
                    <a:lnTo>
                      <a:pt x="262" y="194"/>
                    </a:lnTo>
                    <a:lnTo>
                      <a:pt x="264" y="186"/>
                    </a:lnTo>
                    <a:lnTo>
                      <a:pt x="268" y="178"/>
                    </a:lnTo>
                    <a:lnTo>
                      <a:pt x="274" y="172"/>
                    </a:lnTo>
                    <a:lnTo>
                      <a:pt x="282" y="166"/>
                    </a:lnTo>
                    <a:lnTo>
                      <a:pt x="288" y="162"/>
                    </a:lnTo>
                    <a:lnTo>
                      <a:pt x="298" y="160"/>
                    </a:lnTo>
                    <a:lnTo>
                      <a:pt x="306" y="158"/>
                    </a:lnTo>
                    <a:lnTo>
                      <a:pt x="306" y="158"/>
                    </a:lnTo>
                    <a:lnTo>
                      <a:pt x="316" y="160"/>
                    </a:lnTo>
                    <a:lnTo>
                      <a:pt x="324" y="162"/>
                    </a:lnTo>
                    <a:lnTo>
                      <a:pt x="332" y="166"/>
                    </a:lnTo>
                    <a:lnTo>
                      <a:pt x="338" y="172"/>
                    </a:lnTo>
                    <a:lnTo>
                      <a:pt x="344" y="178"/>
                    </a:lnTo>
                    <a:lnTo>
                      <a:pt x="348" y="186"/>
                    </a:lnTo>
                    <a:lnTo>
                      <a:pt x="350" y="194"/>
                    </a:lnTo>
                    <a:lnTo>
                      <a:pt x="350" y="204"/>
                    </a:lnTo>
                    <a:lnTo>
                      <a:pt x="350" y="204"/>
                    </a:lnTo>
                    <a:lnTo>
                      <a:pt x="350" y="204"/>
                    </a:lnTo>
                    <a:lnTo>
                      <a:pt x="370" y="204"/>
                    </a:lnTo>
                    <a:lnTo>
                      <a:pt x="370" y="204"/>
                    </a:lnTo>
                    <a:lnTo>
                      <a:pt x="378" y="204"/>
                    </a:lnTo>
                    <a:lnTo>
                      <a:pt x="384" y="198"/>
                    </a:lnTo>
                    <a:lnTo>
                      <a:pt x="388" y="192"/>
                    </a:lnTo>
                    <a:lnTo>
                      <a:pt x="390" y="184"/>
                    </a:lnTo>
                    <a:lnTo>
                      <a:pt x="390" y="20"/>
                    </a:lnTo>
                    <a:lnTo>
                      <a:pt x="390" y="20"/>
                    </a:lnTo>
                    <a:lnTo>
                      <a:pt x="388" y="12"/>
                    </a:lnTo>
                    <a:lnTo>
                      <a:pt x="384" y="6"/>
                    </a:lnTo>
                    <a:lnTo>
                      <a:pt x="378" y="0"/>
                    </a:lnTo>
                    <a:lnTo>
                      <a:pt x="370" y="0"/>
                    </a:lnTo>
                    <a:lnTo>
                      <a:pt x="37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1" rIns="68580" bIns="3429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/>
              </a:p>
            </p:txBody>
          </p:sp>
          <p:sp>
            <p:nvSpPr>
              <p:cNvPr id="159" name="Freeform 4867">
                <a:extLst>
                  <a:ext uri="{FF2B5EF4-FFF2-40B4-BE49-F238E27FC236}">
                    <a16:creationId xmlns:a16="http://schemas.microsoft.com/office/drawing/2014/main" xmlns="" id="{9BAE3D74-844E-4DC1-B403-FFC9FC047C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50966" y="2447941"/>
                <a:ext cx="65422" cy="67845"/>
              </a:xfrm>
              <a:custGeom>
                <a:avLst/>
                <a:gdLst>
                  <a:gd name="T0" fmla="*/ 54 w 54"/>
                  <a:gd name="T1" fmla="*/ 56 h 56"/>
                  <a:gd name="T2" fmla="*/ 0 w 54"/>
                  <a:gd name="T3" fmla="*/ 56 h 56"/>
                  <a:gd name="T4" fmla="*/ 54 w 54"/>
                  <a:gd name="T5" fmla="*/ 0 h 56"/>
                  <a:gd name="T6" fmla="*/ 54 w 54"/>
                  <a:gd name="T7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56">
                    <a:moveTo>
                      <a:pt x="54" y="56"/>
                    </a:moveTo>
                    <a:lnTo>
                      <a:pt x="0" y="56"/>
                    </a:lnTo>
                    <a:lnTo>
                      <a:pt x="54" y="0"/>
                    </a:lnTo>
                    <a:lnTo>
                      <a:pt x="54" y="56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68580" tIns="34291" rIns="68580" bIns="3429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/>
              </a:p>
            </p:txBody>
          </p:sp>
        </p:grpSp>
      </p:grpSp>
      <p:sp>
        <p:nvSpPr>
          <p:cNvPr id="160" name="Rounded Rectangle 206">
            <a:extLst>
              <a:ext uri="{FF2B5EF4-FFF2-40B4-BE49-F238E27FC236}">
                <a16:creationId xmlns:a16="http://schemas.microsoft.com/office/drawing/2014/main" xmlns="" id="{9232F187-B335-458C-A2CC-F48421F3997B}"/>
              </a:ext>
            </a:extLst>
          </p:cNvPr>
          <p:cNvSpPr/>
          <p:nvPr/>
        </p:nvSpPr>
        <p:spPr>
          <a:xfrm>
            <a:off x="2856915" y="4438351"/>
            <a:ext cx="4162543" cy="1539729"/>
          </a:xfrm>
          <a:prstGeom prst="roundRect">
            <a:avLst/>
          </a:prstGeom>
          <a:noFill/>
          <a:ln w="38100">
            <a:solidFill>
              <a:srgbClr val="D5842B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xmlns="" id="{6DB83A14-F842-41A2-A48E-FF5C3155589C}"/>
              </a:ext>
            </a:extLst>
          </p:cNvPr>
          <p:cNvSpPr/>
          <p:nvPr/>
        </p:nvSpPr>
        <p:spPr>
          <a:xfrm>
            <a:off x="7592070" y="1917483"/>
            <a:ext cx="477227" cy="68616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xmlns="" id="{076844C7-BE25-4790-974E-BE7EE77D87A5}"/>
              </a:ext>
            </a:extLst>
          </p:cNvPr>
          <p:cNvSpPr/>
          <p:nvPr/>
        </p:nvSpPr>
        <p:spPr>
          <a:xfrm>
            <a:off x="7608202" y="2677610"/>
            <a:ext cx="477227" cy="68616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xmlns="" id="{4AE489C0-0FD8-42F2-965E-67BE9D347C6D}"/>
              </a:ext>
            </a:extLst>
          </p:cNvPr>
          <p:cNvSpPr/>
          <p:nvPr/>
        </p:nvSpPr>
        <p:spPr>
          <a:xfrm>
            <a:off x="7608204" y="3443535"/>
            <a:ext cx="477227" cy="68616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xmlns="" id="{6CB07010-7046-44D3-A6C6-E619F7A5CACB}"/>
              </a:ext>
            </a:extLst>
          </p:cNvPr>
          <p:cNvSpPr/>
          <p:nvPr/>
        </p:nvSpPr>
        <p:spPr>
          <a:xfrm>
            <a:off x="7607329" y="4992150"/>
            <a:ext cx="477227" cy="68616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xmlns="" id="{F84B1EF5-5D86-4B92-8683-66B3EC5AA66B}"/>
              </a:ext>
            </a:extLst>
          </p:cNvPr>
          <p:cNvSpPr/>
          <p:nvPr/>
        </p:nvSpPr>
        <p:spPr>
          <a:xfrm>
            <a:off x="7598242" y="4208698"/>
            <a:ext cx="477227" cy="68616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66" name="Straight Arrow Connector 165">
            <a:extLst>
              <a:ext uri="{FF2B5EF4-FFF2-40B4-BE49-F238E27FC236}">
                <a16:creationId xmlns:a16="http://schemas.microsoft.com/office/drawing/2014/main" xmlns="" id="{88AB39EC-6215-451C-8D18-92F2D307BDDD}"/>
              </a:ext>
            </a:extLst>
          </p:cNvPr>
          <p:cNvCxnSpPr/>
          <p:nvPr/>
        </p:nvCxnSpPr>
        <p:spPr>
          <a:xfrm flipH="1" flipV="1">
            <a:off x="7828071" y="1640481"/>
            <a:ext cx="21535" cy="426819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7" name="Group 166">
            <a:extLst>
              <a:ext uri="{FF2B5EF4-FFF2-40B4-BE49-F238E27FC236}">
                <a16:creationId xmlns:a16="http://schemas.microsoft.com/office/drawing/2014/main" xmlns="" id="{D383A38A-B2F2-41F7-9762-BAE27681E6E9}"/>
              </a:ext>
            </a:extLst>
          </p:cNvPr>
          <p:cNvGrpSpPr/>
          <p:nvPr/>
        </p:nvGrpSpPr>
        <p:grpSpPr>
          <a:xfrm>
            <a:off x="7635113" y="5721629"/>
            <a:ext cx="459000" cy="334732"/>
            <a:chOff x="4966372" y="4690710"/>
            <a:chExt cx="612000" cy="612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68" name="Oval 167">
              <a:extLst>
                <a:ext uri="{FF2B5EF4-FFF2-40B4-BE49-F238E27FC236}">
                  <a16:creationId xmlns:a16="http://schemas.microsoft.com/office/drawing/2014/main" xmlns="" id="{20DEEA55-3A88-4737-9FEF-88A6E8637818}"/>
                </a:ext>
              </a:extLst>
            </p:cNvPr>
            <p:cNvSpPr/>
            <p:nvPr/>
          </p:nvSpPr>
          <p:spPr bwMode="ltGray">
            <a:xfrm>
              <a:off x="4966372" y="4690710"/>
              <a:ext cx="612000" cy="612000"/>
            </a:xfrm>
            <a:prstGeom prst="ellipse">
              <a:avLst/>
            </a:prstGeom>
            <a:solidFill>
              <a:schemeClr val="tx2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 err="1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169" name="Freeform 4968">
              <a:extLst>
                <a:ext uri="{FF2B5EF4-FFF2-40B4-BE49-F238E27FC236}">
                  <a16:creationId xmlns:a16="http://schemas.microsoft.com/office/drawing/2014/main" xmlns="" id="{6BA7103F-33D9-41F3-8FAE-A0FA989DF0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32493" y="4754408"/>
              <a:ext cx="479759" cy="484605"/>
            </a:xfrm>
            <a:custGeom>
              <a:avLst/>
              <a:gdLst>
                <a:gd name="T0" fmla="*/ 354 w 396"/>
                <a:gd name="T1" fmla="*/ 78 h 400"/>
                <a:gd name="T2" fmla="*/ 198 w 396"/>
                <a:gd name="T3" fmla="*/ 0 h 400"/>
                <a:gd name="T4" fmla="*/ 130 w 396"/>
                <a:gd name="T5" fmla="*/ 14 h 400"/>
                <a:gd name="T6" fmla="*/ 38 w 396"/>
                <a:gd name="T7" fmla="*/ 82 h 400"/>
                <a:gd name="T8" fmla="*/ 0 w 396"/>
                <a:gd name="T9" fmla="*/ 190 h 400"/>
                <a:gd name="T10" fmla="*/ 18 w 396"/>
                <a:gd name="T11" fmla="*/ 282 h 400"/>
                <a:gd name="T12" fmla="*/ 110 w 396"/>
                <a:gd name="T13" fmla="*/ 378 h 400"/>
                <a:gd name="T14" fmla="*/ 232 w 396"/>
                <a:gd name="T15" fmla="*/ 396 h 400"/>
                <a:gd name="T16" fmla="*/ 318 w 396"/>
                <a:gd name="T17" fmla="*/ 358 h 400"/>
                <a:gd name="T18" fmla="*/ 386 w 396"/>
                <a:gd name="T19" fmla="*/ 266 h 400"/>
                <a:gd name="T20" fmla="*/ 390 w 396"/>
                <a:gd name="T21" fmla="*/ 152 h 400"/>
                <a:gd name="T22" fmla="*/ 360 w 396"/>
                <a:gd name="T23" fmla="*/ 232 h 400"/>
                <a:gd name="T24" fmla="*/ 322 w 396"/>
                <a:gd name="T25" fmla="*/ 174 h 400"/>
                <a:gd name="T26" fmla="*/ 354 w 396"/>
                <a:gd name="T27" fmla="*/ 120 h 400"/>
                <a:gd name="T28" fmla="*/ 372 w 396"/>
                <a:gd name="T29" fmla="*/ 198 h 400"/>
                <a:gd name="T30" fmla="*/ 326 w 396"/>
                <a:gd name="T31" fmla="*/ 122 h 400"/>
                <a:gd name="T32" fmla="*/ 248 w 396"/>
                <a:gd name="T33" fmla="*/ 110 h 400"/>
                <a:gd name="T34" fmla="*/ 248 w 396"/>
                <a:gd name="T35" fmla="*/ 42 h 400"/>
                <a:gd name="T36" fmla="*/ 318 w 396"/>
                <a:gd name="T37" fmla="*/ 74 h 400"/>
                <a:gd name="T38" fmla="*/ 24 w 396"/>
                <a:gd name="T39" fmla="*/ 180 h 400"/>
                <a:gd name="T40" fmla="*/ 58 w 396"/>
                <a:gd name="T41" fmla="*/ 94 h 400"/>
                <a:gd name="T42" fmla="*/ 88 w 396"/>
                <a:gd name="T43" fmla="*/ 158 h 400"/>
                <a:gd name="T44" fmla="*/ 66 w 396"/>
                <a:gd name="T45" fmla="*/ 234 h 400"/>
                <a:gd name="T46" fmla="*/ 28 w 396"/>
                <a:gd name="T47" fmla="*/ 190 h 400"/>
                <a:gd name="T48" fmla="*/ 176 w 396"/>
                <a:gd name="T49" fmla="*/ 58 h 400"/>
                <a:gd name="T50" fmla="*/ 230 w 396"/>
                <a:gd name="T51" fmla="*/ 44 h 400"/>
                <a:gd name="T52" fmla="*/ 240 w 396"/>
                <a:gd name="T53" fmla="*/ 92 h 400"/>
                <a:gd name="T54" fmla="*/ 186 w 396"/>
                <a:gd name="T55" fmla="*/ 28 h 400"/>
                <a:gd name="T56" fmla="*/ 162 w 396"/>
                <a:gd name="T57" fmla="*/ 28 h 400"/>
                <a:gd name="T58" fmla="*/ 118 w 396"/>
                <a:gd name="T59" fmla="*/ 62 h 400"/>
                <a:gd name="T60" fmla="*/ 130 w 396"/>
                <a:gd name="T61" fmla="*/ 38 h 400"/>
                <a:gd name="T62" fmla="*/ 124 w 396"/>
                <a:gd name="T63" fmla="*/ 78 h 400"/>
                <a:gd name="T64" fmla="*/ 96 w 396"/>
                <a:gd name="T65" fmla="*/ 144 h 400"/>
                <a:gd name="T66" fmla="*/ 74 w 396"/>
                <a:gd name="T67" fmla="*/ 100 h 400"/>
                <a:gd name="T68" fmla="*/ 170 w 396"/>
                <a:gd name="T69" fmla="*/ 148 h 400"/>
                <a:gd name="T70" fmla="*/ 136 w 396"/>
                <a:gd name="T71" fmla="*/ 122 h 400"/>
                <a:gd name="T72" fmla="*/ 226 w 396"/>
                <a:gd name="T73" fmla="*/ 116 h 400"/>
                <a:gd name="T74" fmla="*/ 166 w 396"/>
                <a:gd name="T75" fmla="*/ 88 h 400"/>
                <a:gd name="T76" fmla="*/ 176 w 396"/>
                <a:gd name="T77" fmla="*/ 164 h 400"/>
                <a:gd name="T78" fmla="*/ 140 w 396"/>
                <a:gd name="T79" fmla="*/ 252 h 400"/>
                <a:gd name="T80" fmla="*/ 108 w 396"/>
                <a:gd name="T81" fmla="*/ 208 h 400"/>
                <a:gd name="T82" fmla="*/ 218 w 396"/>
                <a:gd name="T83" fmla="*/ 144 h 400"/>
                <a:gd name="T84" fmla="*/ 302 w 396"/>
                <a:gd name="T85" fmla="*/ 176 h 400"/>
                <a:gd name="T86" fmla="*/ 86 w 396"/>
                <a:gd name="T87" fmla="*/ 260 h 400"/>
                <a:gd name="T88" fmla="*/ 94 w 396"/>
                <a:gd name="T89" fmla="*/ 328 h 400"/>
                <a:gd name="T90" fmla="*/ 40 w 396"/>
                <a:gd name="T91" fmla="*/ 274 h 400"/>
                <a:gd name="T92" fmla="*/ 36 w 396"/>
                <a:gd name="T93" fmla="*/ 232 h 400"/>
                <a:gd name="T94" fmla="*/ 112 w 396"/>
                <a:gd name="T95" fmla="*/ 332 h 400"/>
                <a:gd name="T96" fmla="*/ 120 w 396"/>
                <a:gd name="T97" fmla="*/ 266 h 400"/>
                <a:gd name="T98" fmla="*/ 192 w 396"/>
                <a:gd name="T99" fmla="*/ 260 h 400"/>
                <a:gd name="T100" fmla="*/ 142 w 396"/>
                <a:gd name="T101" fmla="*/ 338 h 400"/>
                <a:gd name="T102" fmla="*/ 224 w 396"/>
                <a:gd name="T103" fmla="*/ 250 h 400"/>
                <a:gd name="T104" fmla="*/ 324 w 396"/>
                <a:gd name="T105" fmla="*/ 202 h 400"/>
                <a:gd name="T106" fmla="*/ 350 w 396"/>
                <a:gd name="T107" fmla="*/ 248 h 400"/>
                <a:gd name="T108" fmla="*/ 128 w 396"/>
                <a:gd name="T109" fmla="*/ 360 h 400"/>
                <a:gd name="T110" fmla="*/ 160 w 396"/>
                <a:gd name="T111" fmla="*/ 356 h 400"/>
                <a:gd name="T112" fmla="*/ 250 w 396"/>
                <a:gd name="T113" fmla="*/ 366 h 400"/>
                <a:gd name="T114" fmla="*/ 144 w 396"/>
                <a:gd name="T115" fmla="*/ 366 h 400"/>
                <a:gd name="T116" fmla="*/ 284 w 396"/>
                <a:gd name="T117" fmla="*/ 322 h 400"/>
                <a:gd name="T118" fmla="*/ 354 w 396"/>
                <a:gd name="T119" fmla="*/ 278 h 400"/>
                <a:gd name="T120" fmla="*/ 294 w 396"/>
                <a:gd name="T121" fmla="*/ 346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96" h="400">
                  <a:moveTo>
                    <a:pt x="384" y="132"/>
                  </a:moveTo>
                  <a:lnTo>
                    <a:pt x="384" y="132"/>
                  </a:lnTo>
                  <a:lnTo>
                    <a:pt x="378" y="118"/>
                  </a:lnTo>
                  <a:lnTo>
                    <a:pt x="372" y="104"/>
                  </a:lnTo>
                  <a:lnTo>
                    <a:pt x="364" y="90"/>
                  </a:lnTo>
                  <a:lnTo>
                    <a:pt x="354" y="78"/>
                  </a:lnTo>
                  <a:lnTo>
                    <a:pt x="334" y="54"/>
                  </a:lnTo>
                  <a:lnTo>
                    <a:pt x="310" y="36"/>
                  </a:lnTo>
                  <a:lnTo>
                    <a:pt x="286" y="22"/>
                  </a:lnTo>
                  <a:lnTo>
                    <a:pt x="258" y="10"/>
                  </a:lnTo>
                  <a:lnTo>
                    <a:pt x="228" y="4"/>
                  </a:lnTo>
                  <a:lnTo>
                    <a:pt x="198" y="0"/>
                  </a:lnTo>
                  <a:lnTo>
                    <a:pt x="198" y="0"/>
                  </a:lnTo>
                  <a:lnTo>
                    <a:pt x="180" y="2"/>
                  </a:lnTo>
                  <a:lnTo>
                    <a:pt x="164" y="4"/>
                  </a:lnTo>
                  <a:lnTo>
                    <a:pt x="146" y="8"/>
                  </a:lnTo>
                  <a:lnTo>
                    <a:pt x="130" y="14"/>
                  </a:lnTo>
                  <a:lnTo>
                    <a:pt x="130" y="14"/>
                  </a:lnTo>
                  <a:lnTo>
                    <a:pt x="112" y="20"/>
                  </a:lnTo>
                  <a:lnTo>
                    <a:pt x="94" y="30"/>
                  </a:lnTo>
                  <a:lnTo>
                    <a:pt x="78" y="42"/>
                  </a:lnTo>
                  <a:lnTo>
                    <a:pt x="62" y="54"/>
                  </a:lnTo>
                  <a:lnTo>
                    <a:pt x="50" y="68"/>
                  </a:lnTo>
                  <a:lnTo>
                    <a:pt x="38" y="82"/>
                  </a:lnTo>
                  <a:lnTo>
                    <a:pt x="26" y="98"/>
                  </a:lnTo>
                  <a:lnTo>
                    <a:pt x="18" y="116"/>
                  </a:lnTo>
                  <a:lnTo>
                    <a:pt x="10" y="134"/>
                  </a:lnTo>
                  <a:lnTo>
                    <a:pt x="4" y="152"/>
                  </a:lnTo>
                  <a:lnTo>
                    <a:pt x="2" y="170"/>
                  </a:lnTo>
                  <a:lnTo>
                    <a:pt x="0" y="190"/>
                  </a:lnTo>
                  <a:lnTo>
                    <a:pt x="0" y="210"/>
                  </a:lnTo>
                  <a:lnTo>
                    <a:pt x="2" y="228"/>
                  </a:lnTo>
                  <a:lnTo>
                    <a:pt x="6" y="248"/>
                  </a:lnTo>
                  <a:lnTo>
                    <a:pt x="12" y="268"/>
                  </a:lnTo>
                  <a:lnTo>
                    <a:pt x="12" y="268"/>
                  </a:lnTo>
                  <a:lnTo>
                    <a:pt x="18" y="282"/>
                  </a:lnTo>
                  <a:lnTo>
                    <a:pt x="24" y="296"/>
                  </a:lnTo>
                  <a:lnTo>
                    <a:pt x="32" y="310"/>
                  </a:lnTo>
                  <a:lnTo>
                    <a:pt x="42" y="322"/>
                  </a:lnTo>
                  <a:lnTo>
                    <a:pt x="62" y="344"/>
                  </a:lnTo>
                  <a:lnTo>
                    <a:pt x="86" y="364"/>
                  </a:lnTo>
                  <a:lnTo>
                    <a:pt x="110" y="378"/>
                  </a:lnTo>
                  <a:lnTo>
                    <a:pt x="138" y="390"/>
                  </a:lnTo>
                  <a:lnTo>
                    <a:pt x="168" y="396"/>
                  </a:lnTo>
                  <a:lnTo>
                    <a:pt x="198" y="400"/>
                  </a:lnTo>
                  <a:lnTo>
                    <a:pt x="198" y="400"/>
                  </a:lnTo>
                  <a:lnTo>
                    <a:pt x="216" y="398"/>
                  </a:lnTo>
                  <a:lnTo>
                    <a:pt x="232" y="396"/>
                  </a:lnTo>
                  <a:lnTo>
                    <a:pt x="250" y="392"/>
                  </a:lnTo>
                  <a:lnTo>
                    <a:pt x="266" y="386"/>
                  </a:lnTo>
                  <a:lnTo>
                    <a:pt x="266" y="386"/>
                  </a:lnTo>
                  <a:lnTo>
                    <a:pt x="284" y="380"/>
                  </a:lnTo>
                  <a:lnTo>
                    <a:pt x="302" y="370"/>
                  </a:lnTo>
                  <a:lnTo>
                    <a:pt x="318" y="358"/>
                  </a:lnTo>
                  <a:lnTo>
                    <a:pt x="334" y="346"/>
                  </a:lnTo>
                  <a:lnTo>
                    <a:pt x="346" y="332"/>
                  </a:lnTo>
                  <a:lnTo>
                    <a:pt x="358" y="316"/>
                  </a:lnTo>
                  <a:lnTo>
                    <a:pt x="370" y="300"/>
                  </a:lnTo>
                  <a:lnTo>
                    <a:pt x="378" y="284"/>
                  </a:lnTo>
                  <a:lnTo>
                    <a:pt x="386" y="266"/>
                  </a:lnTo>
                  <a:lnTo>
                    <a:pt x="392" y="248"/>
                  </a:lnTo>
                  <a:lnTo>
                    <a:pt x="394" y="230"/>
                  </a:lnTo>
                  <a:lnTo>
                    <a:pt x="396" y="210"/>
                  </a:lnTo>
                  <a:lnTo>
                    <a:pt x="396" y="190"/>
                  </a:lnTo>
                  <a:lnTo>
                    <a:pt x="394" y="170"/>
                  </a:lnTo>
                  <a:lnTo>
                    <a:pt x="390" y="152"/>
                  </a:lnTo>
                  <a:lnTo>
                    <a:pt x="384" y="132"/>
                  </a:lnTo>
                  <a:lnTo>
                    <a:pt x="384" y="132"/>
                  </a:lnTo>
                  <a:close/>
                  <a:moveTo>
                    <a:pt x="372" y="198"/>
                  </a:moveTo>
                  <a:lnTo>
                    <a:pt x="372" y="198"/>
                  </a:lnTo>
                  <a:lnTo>
                    <a:pt x="368" y="214"/>
                  </a:lnTo>
                  <a:lnTo>
                    <a:pt x="360" y="232"/>
                  </a:lnTo>
                  <a:lnTo>
                    <a:pt x="360" y="232"/>
                  </a:lnTo>
                  <a:lnTo>
                    <a:pt x="352" y="216"/>
                  </a:lnTo>
                  <a:lnTo>
                    <a:pt x="344" y="202"/>
                  </a:lnTo>
                  <a:lnTo>
                    <a:pt x="334" y="188"/>
                  </a:lnTo>
                  <a:lnTo>
                    <a:pt x="322" y="174"/>
                  </a:lnTo>
                  <a:lnTo>
                    <a:pt x="322" y="174"/>
                  </a:lnTo>
                  <a:lnTo>
                    <a:pt x="332" y="156"/>
                  </a:lnTo>
                  <a:lnTo>
                    <a:pt x="338" y="138"/>
                  </a:lnTo>
                  <a:lnTo>
                    <a:pt x="342" y="120"/>
                  </a:lnTo>
                  <a:lnTo>
                    <a:pt x="344" y="102"/>
                  </a:lnTo>
                  <a:lnTo>
                    <a:pt x="344" y="102"/>
                  </a:lnTo>
                  <a:lnTo>
                    <a:pt x="354" y="120"/>
                  </a:lnTo>
                  <a:lnTo>
                    <a:pt x="362" y="140"/>
                  </a:lnTo>
                  <a:lnTo>
                    <a:pt x="362" y="140"/>
                  </a:lnTo>
                  <a:lnTo>
                    <a:pt x="366" y="154"/>
                  </a:lnTo>
                  <a:lnTo>
                    <a:pt x="370" y="168"/>
                  </a:lnTo>
                  <a:lnTo>
                    <a:pt x="372" y="198"/>
                  </a:lnTo>
                  <a:lnTo>
                    <a:pt x="372" y="198"/>
                  </a:lnTo>
                  <a:close/>
                  <a:moveTo>
                    <a:pt x="322" y="82"/>
                  </a:moveTo>
                  <a:lnTo>
                    <a:pt x="322" y="82"/>
                  </a:lnTo>
                  <a:lnTo>
                    <a:pt x="326" y="92"/>
                  </a:lnTo>
                  <a:lnTo>
                    <a:pt x="328" y="102"/>
                  </a:lnTo>
                  <a:lnTo>
                    <a:pt x="328" y="112"/>
                  </a:lnTo>
                  <a:lnTo>
                    <a:pt x="326" y="122"/>
                  </a:lnTo>
                  <a:lnTo>
                    <a:pt x="320" y="142"/>
                  </a:lnTo>
                  <a:lnTo>
                    <a:pt x="312" y="162"/>
                  </a:lnTo>
                  <a:lnTo>
                    <a:pt x="312" y="162"/>
                  </a:lnTo>
                  <a:lnTo>
                    <a:pt x="282" y="136"/>
                  </a:lnTo>
                  <a:lnTo>
                    <a:pt x="248" y="110"/>
                  </a:lnTo>
                  <a:lnTo>
                    <a:pt x="248" y="110"/>
                  </a:lnTo>
                  <a:lnTo>
                    <a:pt x="256" y="96"/>
                  </a:lnTo>
                  <a:lnTo>
                    <a:pt x="258" y="82"/>
                  </a:lnTo>
                  <a:lnTo>
                    <a:pt x="258" y="68"/>
                  </a:lnTo>
                  <a:lnTo>
                    <a:pt x="256" y="56"/>
                  </a:lnTo>
                  <a:lnTo>
                    <a:pt x="256" y="56"/>
                  </a:lnTo>
                  <a:lnTo>
                    <a:pt x="248" y="42"/>
                  </a:lnTo>
                  <a:lnTo>
                    <a:pt x="236" y="30"/>
                  </a:lnTo>
                  <a:lnTo>
                    <a:pt x="236" y="30"/>
                  </a:lnTo>
                  <a:lnTo>
                    <a:pt x="260" y="36"/>
                  </a:lnTo>
                  <a:lnTo>
                    <a:pt x="280" y="46"/>
                  </a:lnTo>
                  <a:lnTo>
                    <a:pt x="300" y="58"/>
                  </a:lnTo>
                  <a:lnTo>
                    <a:pt x="318" y="74"/>
                  </a:lnTo>
                  <a:lnTo>
                    <a:pt x="318" y="74"/>
                  </a:lnTo>
                  <a:lnTo>
                    <a:pt x="322" y="82"/>
                  </a:lnTo>
                  <a:lnTo>
                    <a:pt x="322" y="82"/>
                  </a:lnTo>
                  <a:close/>
                  <a:moveTo>
                    <a:pt x="28" y="190"/>
                  </a:moveTo>
                  <a:lnTo>
                    <a:pt x="28" y="190"/>
                  </a:lnTo>
                  <a:lnTo>
                    <a:pt x="24" y="180"/>
                  </a:lnTo>
                  <a:lnTo>
                    <a:pt x="24" y="180"/>
                  </a:lnTo>
                  <a:lnTo>
                    <a:pt x="28" y="156"/>
                  </a:lnTo>
                  <a:lnTo>
                    <a:pt x="36" y="134"/>
                  </a:lnTo>
                  <a:lnTo>
                    <a:pt x="46" y="114"/>
                  </a:lnTo>
                  <a:lnTo>
                    <a:pt x="58" y="94"/>
                  </a:lnTo>
                  <a:lnTo>
                    <a:pt x="58" y="94"/>
                  </a:lnTo>
                  <a:lnTo>
                    <a:pt x="58" y="110"/>
                  </a:lnTo>
                  <a:lnTo>
                    <a:pt x="60" y="126"/>
                  </a:lnTo>
                  <a:lnTo>
                    <a:pt x="60" y="126"/>
                  </a:lnTo>
                  <a:lnTo>
                    <a:pt x="68" y="138"/>
                  </a:lnTo>
                  <a:lnTo>
                    <a:pt x="76" y="150"/>
                  </a:lnTo>
                  <a:lnTo>
                    <a:pt x="88" y="158"/>
                  </a:lnTo>
                  <a:lnTo>
                    <a:pt x="102" y="164"/>
                  </a:lnTo>
                  <a:lnTo>
                    <a:pt x="102" y="164"/>
                  </a:lnTo>
                  <a:lnTo>
                    <a:pt x="92" y="204"/>
                  </a:lnTo>
                  <a:lnTo>
                    <a:pt x="88" y="244"/>
                  </a:lnTo>
                  <a:lnTo>
                    <a:pt x="88" y="244"/>
                  </a:lnTo>
                  <a:lnTo>
                    <a:pt x="66" y="234"/>
                  </a:lnTo>
                  <a:lnTo>
                    <a:pt x="50" y="222"/>
                  </a:lnTo>
                  <a:lnTo>
                    <a:pt x="42" y="216"/>
                  </a:lnTo>
                  <a:lnTo>
                    <a:pt x="36" y="208"/>
                  </a:lnTo>
                  <a:lnTo>
                    <a:pt x="32" y="200"/>
                  </a:lnTo>
                  <a:lnTo>
                    <a:pt x="28" y="190"/>
                  </a:lnTo>
                  <a:lnTo>
                    <a:pt x="28" y="190"/>
                  </a:lnTo>
                  <a:close/>
                  <a:moveTo>
                    <a:pt x="234" y="102"/>
                  </a:moveTo>
                  <a:lnTo>
                    <a:pt x="234" y="102"/>
                  </a:lnTo>
                  <a:lnTo>
                    <a:pt x="200" y="84"/>
                  </a:lnTo>
                  <a:lnTo>
                    <a:pt x="166" y="72"/>
                  </a:lnTo>
                  <a:lnTo>
                    <a:pt x="166" y="72"/>
                  </a:lnTo>
                  <a:lnTo>
                    <a:pt x="176" y="58"/>
                  </a:lnTo>
                  <a:lnTo>
                    <a:pt x="188" y="48"/>
                  </a:lnTo>
                  <a:lnTo>
                    <a:pt x="198" y="40"/>
                  </a:lnTo>
                  <a:lnTo>
                    <a:pt x="210" y="32"/>
                  </a:lnTo>
                  <a:lnTo>
                    <a:pt x="210" y="32"/>
                  </a:lnTo>
                  <a:lnTo>
                    <a:pt x="220" y="38"/>
                  </a:lnTo>
                  <a:lnTo>
                    <a:pt x="230" y="44"/>
                  </a:lnTo>
                  <a:lnTo>
                    <a:pt x="236" y="52"/>
                  </a:lnTo>
                  <a:lnTo>
                    <a:pt x="240" y="60"/>
                  </a:lnTo>
                  <a:lnTo>
                    <a:pt x="240" y="60"/>
                  </a:lnTo>
                  <a:lnTo>
                    <a:pt x="242" y="70"/>
                  </a:lnTo>
                  <a:lnTo>
                    <a:pt x="242" y="82"/>
                  </a:lnTo>
                  <a:lnTo>
                    <a:pt x="240" y="92"/>
                  </a:lnTo>
                  <a:lnTo>
                    <a:pt x="234" y="102"/>
                  </a:lnTo>
                  <a:lnTo>
                    <a:pt x="234" y="102"/>
                  </a:lnTo>
                  <a:close/>
                  <a:moveTo>
                    <a:pt x="180" y="28"/>
                  </a:moveTo>
                  <a:lnTo>
                    <a:pt x="180" y="28"/>
                  </a:lnTo>
                  <a:lnTo>
                    <a:pt x="186" y="28"/>
                  </a:lnTo>
                  <a:lnTo>
                    <a:pt x="186" y="28"/>
                  </a:lnTo>
                  <a:lnTo>
                    <a:pt x="170" y="42"/>
                  </a:lnTo>
                  <a:lnTo>
                    <a:pt x="156" y="58"/>
                  </a:lnTo>
                  <a:lnTo>
                    <a:pt x="146" y="34"/>
                  </a:lnTo>
                  <a:lnTo>
                    <a:pt x="146" y="34"/>
                  </a:lnTo>
                  <a:lnTo>
                    <a:pt x="162" y="28"/>
                  </a:lnTo>
                  <a:lnTo>
                    <a:pt x="162" y="28"/>
                  </a:lnTo>
                  <a:lnTo>
                    <a:pt x="180" y="28"/>
                  </a:lnTo>
                  <a:lnTo>
                    <a:pt x="180" y="28"/>
                  </a:lnTo>
                  <a:close/>
                  <a:moveTo>
                    <a:pt x="130" y="38"/>
                  </a:moveTo>
                  <a:lnTo>
                    <a:pt x="140" y="64"/>
                  </a:lnTo>
                  <a:lnTo>
                    <a:pt x="140" y="64"/>
                  </a:lnTo>
                  <a:lnTo>
                    <a:pt x="118" y="62"/>
                  </a:lnTo>
                  <a:lnTo>
                    <a:pt x="96" y="60"/>
                  </a:lnTo>
                  <a:lnTo>
                    <a:pt x="96" y="60"/>
                  </a:lnTo>
                  <a:lnTo>
                    <a:pt x="106" y="52"/>
                  </a:lnTo>
                  <a:lnTo>
                    <a:pt x="116" y="46"/>
                  </a:lnTo>
                  <a:lnTo>
                    <a:pt x="116" y="46"/>
                  </a:lnTo>
                  <a:lnTo>
                    <a:pt x="130" y="38"/>
                  </a:lnTo>
                  <a:lnTo>
                    <a:pt x="130" y="38"/>
                  </a:lnTo>
                  <a:close/>
                  <a:moveTo>
                    <a:pt x="82" y="80"/>
                  </a:moveTo>
                  <a:lnTo>
                    <a:pt x="82" y="80"/>
                  </a:lnTo>
                  <a:lnTo>
                    <a:pt x="94" y="78"/>
                  </a:lnTo>
                  <a:lnTo>
                    <a:pt x="108" y="76"/>
                  </a:lnTo>
                  <a:lnTo>
                    <a:pt x="124" y="78"/>
                  </a:lnTo>
                  <a:lnTo>
                    <a:pt x="140" y="80"/>
                  </a:lnTo>
                  <a:lnTo>
                    <a:pt x="140" y="80"/>
                  </a:lnTo>
                  <a:lnTo>
                    <a:pt x="122" y="114"/>
                  </a:lnTo>
                  <a:lnTo>
                    <a:pt x="108" y="148"/>
                  </a:lnTo>
                  <a:lnTo>
                    <a:pt x="108" y="148"/>
                  </a:lnTo>
                  <a:lnTo>
                    <a:pt x="96" y="144"/>
                  </a:lnTo>
                  <a:lnTo>
                    <a:pt x="88" y="138"/>
                  </a:lnTo>
                  <a:lnTo>
                    <a:pt x="80" y="130"/>
                  </a:lnTo>
                  <a:lnTo>
                    <a:pt x="76" y="120"/>
                  </a:lnTo>
                  <a:lnTo>
                    <a:pt x="76" y="120"/>
                  </a:lnTo>
                  <a:lnTo>
                    <a:pt x="74" y="110"/>
                  </a:lnTo>
                  <a:lnTo>
                    <a:pt x="74" y="100"/>
                  </a:lnTo>
                  <a:lnTo>
                    <a:pt x="76" y="90"/>
                  </a:lnTo>
                  <a:lnTo>
                    <a:pt x="82" y="80"/>
                  </a:lnTo>
                  <a:lnTo>
                    <a:pt x="82" y="80"/>
                  </a:lnTo>
                  <a:close/>
                  <a:moveTo>
                    <a:pt x="150" y="94"/>
                  </a:moveTo>
                  <a:lnTo>
                    <a:pt x="170" y="148"/>
                  </a:lnTo>
                  <a:lnTo>
                    <a:pt x="170" y="148"/>
                  </a:lnTo>
                  <a:lnTo>
                    <a:pt x="154" y="152"/>
                  </a:lnTo>
                  <a:lnTo>
                    <a:pt x="138" y="154"/>
                  </a:lnTo>
                  <a:lnTo>
                    <a:pt x="138" y="154"/>
                  </a:lnTo>
                  <a:lnTo>
                    <a:pt x="122" y="152"/>
                  </a:lnTo>
                  <a:lnTo>
                    <a:pt x="122" y="152"/>
                  </a:lnTo>
                  <a:lnTo>
                    <a:pt x="136" y="122"/>
                  </a:lnTo>
                  <a:lnTo>
                    <a:pt x="150" y="94"/>
                  </a:lnTo>
                  <a:lnTo>
                    <a:pt x="150" y="94"/>
                  </a:lnTo>
                  <a:close/>
                  <a:moveTo>
                    <a:pt x="166" y="88"/>
                  </a:moveTo>
                  <a:lnTo>
                    <a:pt x="166" y="88"/>
                  </a:lnTo>
                  <a:lnTo>
                    <a:pt x="196" y="100"/>
                  </a:lnTo>
                  <a:lnTo>
                    <a:pt x="226" y="116"/>
                  </a:lnTo>
                  <a:lnTo>
                    <a:pt x="226" y="116"/>
                  </a:lnTo>
                  <a:lnTo>
                    <a:pt x="218" y="124"/>
                  </a:lnTo>
                  <a:lnTo>
                    <a:pt x="208" y="132"/>
                  </a:lnTo>
                  <a:lnTo>
                    <a:pt x="198" y="138"/>
                  </a:lnTo>
                  <a:lnTo>
                    <a:pt x="186" y="144"/>
                  </a:lnTo>
                  <a:lnTo>
                    <a:pt x="166" y="88"/>
                  </a:lnTo>
                  <a:close/>
                  <a:moveTo>
                    <a:pt x="118" y="168"/>
                  </a:moveTo>
                  <a:lnTo>
                    <a:pt x="118" y="168"/>
                  </a:lnTo>
                  <a:lnTo>
                    <a:pt x="138" y="170"/>
                  </a:lnTo>
                  <a:lnTo>
                    <a:pt x="138" y="170"/>
                  </a:lnTo>
                  <a:lnTo>
                    <a:pt x="156" y="168"/>
                  </a:lnTo>
                  <a:lnTo>
                    <a:pt x="176" y="164"/>
                  </a:lnTo>
                  <a:lnTo>
                    <a:pt x="204" y="240"/>
                  </a:lnTo>
                  <a:lnTo>
                    <a:pt x="204" y="240"/>
                  </a:lnTo>
                  <a:lnTo>
                    <a:pt x="188" y="246"/>
                  </a:lnTo>
                  <a:lnTo>
                    <a:pt x="172" y="248"/>
                  </a:lnTo>
                  <a:lnTo>
                    <a:pt x="156" y="252"/>
                  </a:lnTo>
                  <a:lnTo>
                    <a:pt x="140" y="252"/>
                  </a:lnTo>
                  <a:lnTo>
                    <a:pt x="140" y="252"/>
                  </a:lnTo>
                  <a:lnTo>
                    <a:pt x="140" y="252"/>
                  </a:lnTo>
                  <a:lnTo>
                    <a:pt x="120" y="250"/>
                  </a:lnTo>
                  <a:lnTo>
                    <a:pt x="102" y="248"/>
                  </a:lnTo>
                  <a:lnTo>
                    <a:pt x="102" y="248"/>
                  </a:lnTo>
                  <a:lnTo>
                    <a:pt x="108" y="208"/>
                  </a:lnTo>
                  <a:lnTo>
                    <a:pt x="118" y="168"/>
                  </a:lnTo>
                  <a:lnTo>
                    <a:pt x="118" y="168"/>
                  </a:lnTo>
                  <a:close/>
                  <a:moveTo>
                    <a:pt x="192" y="158"/>
                  </a:moveTo>
                  <a:lnTo>
                    <a:pt x="192" y="158"/>
                  </a:lnTo>
                  <a:lnTo>
                    <a:pt x="206" y="152"/>
                  </a:lnTo>
                  <a:lnTo>
                    <a:pt x="218" y="144"/>
                  </a:lnTo>
                  <a:lnTo>
                    <a:pt x="230" y="134"/>
                  </a:lnTo>
                  <a:lnTo>
                    <a:pt x="240" y="124"/>
                  </a:lnTo>
                  <a:lnTo>
                    <a:pt x="240" y="124"/>
                  </a:lnTo>
                  <a:lnTo>
                    <a:pt x="272" y="148"/>
                  </a:lnTo>
                  <a:lnTo>
                    <a:pt x="302" y="176"/>
                  </a:lnTo>
                  <a:lnTo>
                    <a:pt x="302" y="176"/>
                  </a:lnTo>
                  <a:lnTo>
                    <a:pt x="286" y="194"/>
                  </a:lnTo>
                  <a:lnTo>
                    <a:pt x="266" y="210"/>
                  </a:lnTo>
                  <a:lnTo>
                    <a:pt x="244" y="224"/>
                  </a:lnTo>
                  <a:lnTo>
                    <a:pt x="220" y="236"/>
                  </a:lnTo>
                  <a:lnTo>
                    <a:pt x="192" y="158"/>
                  </a:lnTo>
                  <a:close/>
                  <a:moveTo>
                    <a:pt x="86" y="260"/>
                  </a:moveTo>
                  <a:lnTo>
                    <a:pt x="86" y="260"/>
                  </a:lnTo>
                  <a:lnTo>
                    <a:pt x="86" y="278"/>
                  </a:lnTo>
                  <a:lnTo>
                    <a:pt x="88" y="296"/>
                  </a:lnTo>
                  <a:lnTo>
                    <a:pt x="90" y="312"/>
                  </a:lnTo>
                  <a:lnTo>
                    <a:pt x="94" y="328"/>
                  </a:lnTo>
                  <a:lnTo>
                    <a:pt x="94" y="328"/>
                  </a:lnTo>
                  <a:lnTo>
                    <a:pt x="78" y="320"/>
                  </a:lnTo>
                  <a:lnTo>
                    <a:pt x="62" y="310"/>
                  </a:lnTo>
                  <a:lnTo>
                    <a:pt x="62" y="310"/>
                  </a:lnTo>
                  <a:lnTo>
                    <a:pt x="54" y="298"/>
                  </a:lnTo>
                  <a:lnTo>
                    <a:pt x="46" y="286"/>
                  </a:lnTo>
                  <a:lnTo>
                    <a:pt x="40" y="274"/>
                  </a:lnTo>
                  <a:lnTo>
                    <a:pt x="34" y="260"/>
                  </a:lnTo>
                  <a:lnTo>
                    <a:pt x="34" y="260"/>
                  </a:lnTo>
                  <a:lnTo>
                    <a:pt x="28" y="240"/>
                  </a:lnTo>
                  <a:lnTo>
                    <a:pt x="24" y="218"/>
                  </a:lnTo>
                  <a:lnTo>
                    <a:pt x="24" y="218"/>
                  </a:lnTo>
                  <a:lnTo>
                    <a:pt x="36" y="232"/>
                  </a:lnTo>
                  <a:lnTo>
                    <a:pt x="50" y="244"/>
                  </a:lnTo>
                  <a:lnTo>
                    <a:pt x="68" y="252"/>
                  </a:lnTo>
                  <a:lnTo>
                    <a:pt x="86" y="260"/>
                  </a:lnTo>
                  <a:lnTo>
                    <a:pt x="86" y="260"/>
                  </a:lnTo>
                  <a:close/>
                  <a:moveTo>
                    <a:pt x="112" y="332"/>
                  </a:moveTo>
                  <a:lnTo>
                    <a:pt x="112" y="332"/>
                  </a:lnTo>
                  <a:lnTo>
                    <a:pt x="108" y="316"/>
                  </a:lnTo>
                  <a:lnTo>
                    <a:pt x="104" y="300"/>
                  </a:lnTo>
                  <a:lnTo>
                    <a:pt x="102" y="282"/>
                  </a:lnTo>
                  <a:lnTo>
                    <a:pt x="102" y="264"/>
                  </a:lnTo>
                  <a:lnTo>
                    <a:pt x="102" y="264"/>
                  </a:lnTo>
                  <a:lnTo>
                    <a:pt x="120" y="266"/>
                  </a:lnTo>
                  <a:lnTo>
                    <a:pt x="140" y="268"/>
                  </a:lnTo>
                  <a:lnTo>
                    <a:pt x="140" y="268"/>
                  </a:lnTo>
                  <a:lnTo>
                    <a:pt x="140" y="268"/>
                  </a:lnTo>
                  <a:lnTo>
                    <a:pt x="156" y="266"/>
                  </a:lnTo>
                  <a:lnTo>
                    <a:pt x="174" y="264"/>
                  </a:lnTo>
                  <a:lnTo>
                    <a:pt x="192" y="260"/>
                  </a:lnTo>
                  <a:lnTo>
                    <a:pt x="210" y="256"/>
                  </a:lnTo>
                  <a:lnTo>
                    <a:pt x="236" y="326"/>
                  </a:lnTo>
                  <a:lnTo>
                    <a:pt x="236" y="326"/>
                  </a:lnTo>
                  <a:lnTo>
                    <a:pt x="204" y="334"/>
                  </a:lnTo>
                  <a:lnTo>
                    <a:pt x="172" y="338"/>
                  </a:lnTo>
                  <a:lnTo>
                    <a:pt x="142" y="338"/>
                  </a:lnTo>
                  <a:lnTo>
                    <a:pt x="112" y="334"/>
                  </a:lnTo>
                  <a:lnTo>
                    <a:pt x="112" y="334"/>
                  </a:lnTo>
                  <a:lnTo>
                    <a:pt x="112" y="332"/>
                  </a:lnTo>
                  <a:lnTo>
                    <a:pt x="112" y="332"/>
                  </a:lnTo>
                  <a:close/>
                  <a:moveTo>
                    <a:pt x="224" y="250"/>
                  </a:moveTo>
                  <a:lnTo>
                    <a:pt x="224" y="250"/>
                  </a:lnTo>
                  <a:lnTo>
                    <a:pt x="252" y="238"/>
                  </a:lnTo>
                  <a:lnTo>
                    <a:pt x="274" y="224"/>
                  </a:lnTo>
                  <a:lnTo>
                    <a:pt x="296" y="206"/>
                  </a:lnTo>
                  <a:lnTo>
                    <a:pt x="312" y="188"/>
                  </a:lnTo>
                  <a:lnTo>
                    <a:pt x="312" y="188"/>
                  </a:lnTo>
                  <a:lnTo>
                    <a:pt x="324" y="202"/>
                  </a:lnTo>
                  <a:lnTo>
                    <a:pt x="334" y="216"/>
                  </a:lnTo>
                  <a:lnTo>
                    <a:pt x="342" y="232"/>
                  </a:lnTo>
                  <a:lnTo>
                    <a:pt x="348" y="246"/>
                  </a:lnTo>
                  <a:lnTo>
                    <a:pt x="348" y="246"/>
                  </a:lnTo>
                  <a:lnTo>
                    <a:pt x="350" y="248"/>
                  </a:lnTo>
                  <a:lnTo>
                    <a:pt x="350" y="248"/>
                  </a:lnTo>
                  <a:lnTo>
                    <a:pt x="330" y="270"/>
                  </a:lnTo>
                  <a:lnTo>
                    <a:pt x="306" y="290"/>
                  </a:lnTo>
                  <a:lnTo>
                    <a:pt x="280" y="308"/>
                  </a:lnTo>
                  <a:lnTo>
                    <a:pt x="250" y="322"/>
                  </a:lnTo>
                  <a:lnTo>
                    <a:pt x="224" y="250"/>
                  </a:lnTo>
                  <a:close/>
                  <a:moveTo>
                    <a:pt x="128" y="360"/>
                  </a:moveTo>
                  <a:lnTo>
                    <a:pt x="128" y="360"/>
                  </a:lnTo>
                  <a:lnTo>
                    <a:pt x="122" y="352"/>
                  </a:lnTo>
                  <a:lnTo>
                    <a:pt x="122" y="352"/>
                  </a:lnTo>
                  <a:lnTo>
                    <a:pt x="140" y="354"/>
                  </a:lnTo>
                  <a:lnTo>
                    <a:pt x="160" y="356"/>
                  </a:lnTo>
                  <a:lnTo>
                    <a:pt x="160" y="356"/>
                  </a:lnTo>
                  <a:lnTo>
                    <a:pt x="180" y="354"/>
                  </a:lnTo>
                  <a:lnTo>
                    <a:pt x="200" y="352"/>
                  </a:lnTo>
                  <a:lnTo>
                    <a:pt x="220" y="348"/>
                  </a:lnTo>
                  <a:lnTo>
                    <a:pt x="242" y="342"/>
                  </a:lnTo>
                  <a:lnTo>
                    <a:pt x="250" y="366"/>
                  </a:lnTo>
                  <a:lnTo>
                    <a:pt x="250" y="366"/>
                  </a:lnTo>
                  <a:lnTo>
                    <a:pt x="224" y="372"/>
                  </a:lnTo>
                  <a:lnTo>
                    <a:pt x="198" y="376"/>
                  </a:lnTo>
                  <a:lnTo>
                    <a:pt x="198" y="376"/>
                  </a:lnTo>
                  <a:lnTo>
                    <a:pt x="180" y="374"/>
                  </a:lnTo>
                  <a:lnTo>
                    <a:pt x="162" y="372"/>
                  </a:lnTo>
                  <a:lnTo>
                    <a:pt x="144" y="366"/>
                  </a:lnTo>
                  <a:lnTo>
                    <a:pt x="128" y="360"/>
                  </a:lnTo>
                  <a:lnTo>
                    <a:pt x="128" y="360"/>
                  </a:lnTo>
                  <a:close/>
                  <a:moveTo>
                    <a:pt x="266" y="362"/>
                  </a:moveTo>
                  <a:lnTo>
                    <a:pt x="256" y="336"/>
                  </a:lnTo>
                  <a:lnTo>
                    <a:pt x="256" y="336"/>
                  </a:lnTo>
                  <a:lnTo>
                    <a:pt x="284" y="322"/>
                  </a:lnTo>
                  <a:lnTo>
                    <a:pt x="310" y="306"/>
                  </a:lnTo>
                  <a:lnTo>
                    <a:pt x="334" y="288"/>
                  </a:lnTo>
                  <a:lnTo>
                    <a:pt x="354" y="268"/>
                  </a:lnTo>
                  <a:lnTo>
                    <a:pt x="354" y="268"/>
                  </a:lnTo>
                  <a:lnTo>
                    <a:pt x="354" y="278"/>
                  </a:lnTo>
                  <a:lnTo>
                    <a:pt x="354" y="278"/>
                  </a:lnTo>
                  <a:lnTo>
                    <a:pt x="348" y="292"/>
                  </a:lnTo>
                  <a:lnTo>
                    <a:pt x="338" y="304"/>
                  </a:lnTo>
                  <a:lnTo>
                    <a:pt x="328" y="316"/>
                  </a:lnTo>
                  <a:lnTo>
                    <a:pt x="318" y="328"/>
                  </a:lnTo>
                  <a:lnTo>
                    <a:pt x="306" y="338"/>
                  </a:lnTo>
                  <a:lnTo>
                    <a:pt x="294" y="346"/>
                  </a:lnTo>
                  <a:lnTo>
                    <a:pt x="280" y="354"/>
                  </a:lnTo>
                  <a:lnTo>
                    <a:pt x="266" y="362"/>
                  </a:lnTo>
                  <a:lnTo>
                    <a:pt x="266" y="36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1" rIns="68580" bIns="34291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</p:grpSp>
      <p:sp>
        <p:nvSpPr>
          <p:cNvPr id="170" name="Rounded Rectangle 88">
            <a:extLst>
              <a:ext uri="{FF2B5EF4-FFF2-40B4-BE49-F238E27FC236}">
                <a16:creationId xmlns:a16="http://schemas.microsoft.com/office/drawing/2014/main" xmlns="" id="{26CFF748-8B7D-4E76-839E-C23CC460696E}"/>
              </a:ext>
            </a:extLst>
          </p:cNvPr>
          <p:cNvSpPr/>
          <p:nvPr/>
        </p:nvSpPr>
        <p:spPr>
          <a:xfrm>
            <a:off x="3392709" y="3855975"/>
            <a:ext cx="784973" cy="489137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noFill/>
            <a:prstDash val="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13" b="1" dirty="0"/>
              <a:t>Auditor</a:t>
            </a:r>
          </a:p>
        </p:txBody>
      </p:sp>
      <p:sp>
        <p:nvSpPr>
          <p:cNvPr id="171" name="Rounded Rectangle 92">
            <a:extLst>
              <a:ext uri="{FF2B5EF4-FFF2-40B4-BE49-F238E27FC236}">
                <a16:creationId xmlns:a16="http://schemas.microsoft.com/office/drawing/2014/main" xmlns="" id="{2EAC0901-DD24-4211-99E7-C138EF6B6D26}"/>
              </a:ext>
            </a:extLst>
          </p:cNvPr>
          <p:cNvSpPr/>
          <p:nvPr/>
        </p:nvSpPr>
        <p:spPr>
          <a:xfrm>
            <a:off x="5683527" y="2714558"/>
            <a:ext cx="784973" cy="489137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noFill/>
            <a:prstDash val="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Audit </a:t>
            </a:r>
            <a:r>
              <a:rPr lang="en-US" sz="800" b="1" dirty="0"/>
              <a:t>Committee</a:t>
            </a:r>
            <a:endParaRPr lang="en-US" sz="1000" b="1" dirty="0"/>
          </a:p>
        </p:txBody>
      </p: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xmlns="" id="{E5AF406B-1413-4524-833A-71C7227AF679}"/>
              </a:ext>
            </a:extLst>
          </p:cNvPr>
          <p:cNvCxnSpPr/>
          <p:nvPr/>
        </p:nvCxnSpPr>
        <p:spPr>
          <a:xfrm flipH="1">
            <a:off x="3757397" y="4059549"/>
            <a:ext cx="975236" cy="72272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xmlns="" id="{9A0EEFAB-8647-4C67-BD83-5233AF6D10D0}"/>
              </a:ext>
            </a:extLst>
          </p:cNvPr>
          <p:cNvCxnSpPr>
            <a:endCxn id="103" idx="0"/>
          </p:cNvCxnSpPr>
          <p:nvPr/>
        </p:nvCxnSpPr>
        <p:spPr>
          <a:xfrm flipH="1">
            <a:off x="3474829" y="4361230"/>
            <a:ext cx="82325" cy="41106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xmlns="" id="{F65FD6C4-098A-4EB4-B425-ECC6F3E8CF96}"/>
              </a:ext>
            </a:extLst>
          </p:cNvPr>
          <p:cNvCxnSpPr>
            <a:endCxn id="105" idx="1"/>
          </p:cNvCxnSpPr>
          <p:nvPr/>
        </p:nvCxnSpPr>
        <p:spPr>
          <a:xfrm>
            <a:off x="4172994" y="4235851"/>
            <a:ext cx="1980707" cy="524599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xmlns="" id="{C9805EE9-24B4-42F1-9861-37942B5BB1F6}"/>
              </a:ext>
            </a:extLst>
          </p:cNvPr>
          <p:cNvCxnSpPr/>
          <p:nvPr/>
        </p:nvCxnSpPr>
        <p:spPr>
          <a:xfrm flipV="1">
            <a:off x="4181960" y="4135367"/>
            <a:ext cx="1687221" cy="149956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xmlns="" id="{AFADA9DC-8B12-4D10-AC19-34F440138F70}"/>
              </a:ext>
            </a:extLst>
          </p:cNvPr>
          <p:cNvCxnSpPr>
            <a:stCxn id="102" idx="1"/>
          </p:cNvCxnSpPr>
          <p:nvPr/>
        </p:nvCxnSpPr>
        <p:spPr>
          <a:xfrm flipH="1">
            <a:off x="4181958" y="3812367"/>
            <a:ext cx="410836" cy="16183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xmlns="" id="{8BEA506E-F650-487E-A503-15E21892A945}"/>
              </a:ext>
            </a:extLst>
          </p:cNvPr>
          <p:cNvCxnSpPr/>
          <p:nvPr/>
        </p:nvCxnSpPr>
        <p:spPr>
          <a:xfrm flipV="1">
            <a:off x="6217139" y="2339381"/>
            <a:ext cx="206785" cy="39665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xmlns="" id="{A28799B2-5361-4D08-A168-65070DA987E7}"/>
              </a:ext>
            </a:extLst>
          </p:cNvPr>
          <p:cNvCxnSpPr/>
          <p:nvPr/>
        </p:nvCxnSpPr>
        <p:spPr>
          <a:xfrm>
            <a:off x="5230787" y="2031367"/>
            <a:ext cx="557444" cy="67595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xmlns="" id="{D3F95FA2-25B1-4EA9-897B-2E7A1900A6E6}"/>
              </a:ext>
            </a:extLst>
          </p:cNvPr>
          <p:cNvCxnSpPr/>
          <p:nvPr/>
        </p:nvCxnSpPr>
        <p:spPr>
          <a:xfrm flipV="1">
            <a:off x="4202399" y="1733463"/>
            <a:ext cx="622653" cy="17918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Freeform 195">
            <a:extLst>
              <a:ext uri="{FF2B5EF4-FFF2-40B4-BE49-F238E27FC236}">
                <a16:creationId xmlns:a16="http://schemas.microsoft.com/office/drawing/2014/main" xmlns="" id="{9AAA8863-53E1-4672-A533-5FE21D1A90EF}"/>
              </a:ext>
            </a:extLst>
          </p:cNvPr>
          <p:cNvSpPr>
            <a:spLocks noEditPoints="1"/>
          </p:cNvSpPr>
          <p:nvPr/>
        </p:nvSpPr>
        <p:spPr bwMode="auto">
          <a:xfrm>
            <a:off x="4970575" y="5138739"/>
            <a:ext cx="89927" cy="216759"/>
          </a:xfrm>
          <a:custGeom>
            <a:avLst/>
            <a:gdLst>
              <a:gd name="T0" fmla="*/ 350010811 w 636"/>
              <a:gd name="T1" fmla="*/ 216073037 h 916"/>
              <a:gd name="T2" fmla="*/ 328548598 w 636"/>
              <a:gd name="T3" fmla="*/ 174837444 h 916"/>
              <a:gd name="T4" fmla="*/ 295528481 w 636"/>
              <a:gd name="T5" fmla="*/ 151746348 h 916"/>
              <a:gd name="T6" fmla="*/ 354964328 w 636"/>
              <a:gd name="T7" fmla="*/ 291945785 h 916"/>
              <a:gd name="T8" fmla="*/ 424306302 w 636"/>
              <a:gd name="T9" fmla="*/ 318336128 h 916"/>
              <a:gd name="T10" fmla="*/ 468882506 w 636"/>
              <a:gd name="T11" fmla="*/ 346376549 h 916"/>
              <a:gd name="T12" fmla="*/ 493647480 w 636"/>
              <a:gd name="T13" fmla="*/ 374416062 h 916"/>
              <a:gd name="T14" fmla="*/ 516761471 w 636"/>
              <a:gd name="T15" fmla="*/ 420600071 h 916"/>
              <a:gd name="T16" fmla="*/ 525016728 w 636"/>
              <a:gd name="T17" fmla="*/ 476680118 h 916"/>
              <a:gd name="T18" fmla="*/ 520064119 w 636"/>
              <a:gd name="T19" fmla="*/ 519564880 h 916"/>
              <a:gd name="T20" fmla="*/ 505204476 w 636"/>
              <a:gd name="T21" fmla="*/ 560800473 h 916"/>
              <a:gd name="T22" fmla="*/ 467231636 w 636"/>
              <a:gd name="T23" fmla="*/ 611931991 h 916"/>
              <a:gd name="T24" fmla="*/ 435863297 w 636"/>
              <a:gd name="T25" fmla="*/ 636673164 h 916"/>
              <a:gd name="T26" fmla="*/ 384681798 w 636"/>
              <a:gd name="T27" fmla="*/ 663063508 h 916"/>
              <a:gd name="T28" fmla="*/ 343407333 w 636"/>
              <a:gd name="T29" fmla="*/ 671310263 h 916"/>
              <a:gd name="T30" fmla="*/ 295528481 w 636"/>
              <a:gd name="T31" fmla="*/ 755430618 h 916"/>
              <a:gd name="T32" fmla="*/ 234441707 w 636"/>
              <a:gd name="T33" fmla="*/ 676258680 h 916"/>
              <a:gd name="T34" fmla="*/ 155193608 w 636"/>
              <a:gd name="T35" fmla="*/ 663063508 h 916"/>
              <a:gd name="T36" fmla="*/ 115569984 w 636"/>
              <a:gd name="T37" fmla="*/ 648219167 h 916"/>
              <a:gd name="T38" fmla="*/ 67691132 w 636"/>
              <a:gd name="T39" fmla="*/ 615230329 h 916"/>
              <a:gd name="T40" fmla="*/ 41274479 w 636"/>
              <a:gd name="T41" fmla="*/ 588839986 h 916"/>
              <a:gd name="T42" fmla="*/ 23113998 w 636"/>
              <a:gd name="T43" fmla="*/ 560800473 h 916"/>
              <a:gd name="T44" fmla="*/ 4952610 w 636"/>
              <a:gd name="T45" fmla="*/ 508018878 h 916"/>
              <a:gd name="T46" fmla="*/ 171703212 w 636"/>
              <a:gd name="T47" fmla="*/ 468433250 h 916"/>
              <a:gd name="T48" fmla="*/ 186562855 w 636"/>
              <a:gd name="T49" fmla="*/ 517915711 h 916"/>
              <a:gd name="T50" fmla="*/ 199770721 w 636"/>
              <a:gd name="T51" fmla="*/ 537708469 h 916"/>
              <a:gd name="T52" fmla="*/ 234441707 w 636"/>
              <a:gd name="T53" fmla="*/ 560800473 h 916"/>
              <a:gd name="T54" fmla="*/ 194817203 w 636"/>
              <a:gd name="T55" fmla="*/ 400807314 h 916"/>
              <a:gd name="T56" fmla="*/ 113919114 w 636"/>
              <a:gd name="T57" fmla="*/ 371117723 h 916"/>
              <a:gd name="T58" fmla="*/ 80898997 w 636"/>
              <a:gd name="T59" fmla="*/ 348025719 h 916"/>
              <a:gd name="T60" fmla="*/ 51180605 w 636"/>
              <a:gd name="T61" fmla="*/ 315037789 h 916"/>
              <a:gd name="T62" fmla="*/ 26415737 w 636"/>
              <a:gd name="T63" fmla="*/ 249061023 h 916"/>
              <a:gd name="T64" fmla="*/ 26415737 w 636"/>
              <a:gd name="T65" fmla="*/ 204527034 h 916"/>
              <a:gd name="T66" fmla="*/ 37972740 w 636"/>
              <a:gd name="T67" fmla="*/ 153395517 h 916"/>
              <a:gd name="T68" fmla="*/ 66040263 w 636"/>
              <a:gd name="T69" fmla="*/ 110510727 h 916"/>
              <a:gd name="T70" fmla="*/ 92455993 w 636"/>
              <a:gd name="T71" fmla="*/ 85769553 h 916"/>
              <a:gd name="T72" fmla="*/ 143636612 w 636"/>
              <a:gd name="T73" fmla="*/ 57729117 h 916"/>
              <a:gd name="T74" fmla="*/ 209676847 w 636"/>
              <a:gd name="T75" fmla="*/ 42884776 h 916"/>
              <a:gd name="T76" fmla="*/ 295528481 w 636"/>
              <a:gd name="T77" fmla="*/ 0 h 916"/>
              <a:gd name="T78" fmla="*/ 318642472 w 636"/>
              <a:gd name="T79" fmla="*/ 42884776 h 916"/>
              <a:gd name="T80" fmla="*/ 379729189 w 636"/>
              <a:gd name="T81" fmla="*/ 54430779 h 916"/>
              <a:gd name="T82" fmla="*/ 427608041 w 636"/>
              <a:gd name="T83" fmla="*/ 75872720 h 916"/>
              <a:gd name="T84" fmla="*/ 454023771 w 636"/>
              <a:gd name="T85" fmla="*/ 95665477 h 916"/>
              <a:gd name="T86" fmla="*/ 483742263 w 636"/>
              <a:gd name="T87" fmla="*/ 131952682 h 916"/>
              <a:gd name="T88" fmla="*/ 503553606 w 636"/>
              <a:gd name="T89" fmla="*/ 174837444 h 916"/>
              <a:gd name="T90" fmla="*/ 234441707 w 636"/>
              <a:gd name="T91" fmla="*/ 150096270 h 916"/>
              <a:gd name="T92" fmla="*/ 212978586 w 636"/>
              <a:gd name="T93" fmla="*/ 159993103 h 916"/>
              <a:gd name="T94" fmla="*/ 198119851 w 636"/>
              <a:gd name="T95" fmla="*/ 171539105 h 916"/>
              <a:gd name="T96" fmla="*/ 188213725 w 636"/>
              <a:gd name="T97" fmla="*/ 194630202 h 916"/>
              <a:gd name="T98" fmla="*/ 188213725 w 636"/>
              <a:gd name="T99" fmla="*/ 211124620 h 916"/>
              <a:gd name="T100" fmla="*/ 198119851 w 636"/>
              <a:gd name="T101" fmla="*/ 234216625 h 916"/>
              <a:gd name="T102" fmla="*/ 212978586 w 636"/>
              <a:gd name="T103" fmla="*/ 247411853 h 916"/>
              <a:gd name="T104" fmla="*/ 234441707 w 636"/>
              <a:gd name="T105" fmla="*/ 150096270 h 916"/>
              <a:gd name="T106" fmla="*/ 312038085 w 636"/>
              <a:gd name="T107" fmla="*/ 560800473 h 916"/>
              <a:gd name="T108" fmla="*/ 348359941 w 636"/>
              <a:gd name="T109" fmla="*/ 539357638 h 916"/>
              <a:gd name="T110" fmla="*/ 361567807 w 636"/>
              <a:gd name="T111" fmla="*/ 519564880 h 916"/>
              <a:gd name="T112" fmla="*/ 364870454 w 636"/>
              <a:gd name="T113" fmla="*/ 498122953 h 916"/>
              <a:gd name="T114" fmla="*/ 358266067 w 636"/>
              <a:gd name="T115" fmla="*/ 470082419 h 916"/>
              <a:gd name="T116" fmla="*/ 343407333 w 636"/>
              <a:gd name="T117" fmla="*/ 453588000 h 916"/>
              <a:gd name="T118" fmla="*/ 295528481 w 636"/>
              <a:gd name="T119" fmla="*/ 430496904 h 91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636"/>
              <a:gd name="T181" fmla="*/ 0 h 916"/>
              <a:gd name="T182" fmla="*/ 636 w 636"/>
              <a:gd name="T183" fmla="*/ 916 h 91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636" h="916">
                <a:moveTo>
                  <a:pt x="614" y="232"/>
                </a:moveTo>
                <a:lnTo>
                  <a:pt x="424" y="262"/>
                </a:lnTo>
                <a:lnTo>
                  <a:pt x="410" y="232"/>
                </a:lnTo>
                <a:lnTo>
                  <a:pt x="398" y="212"/>
                </a:lnTo>
                <a:lnTo>
                  <a:pt x="392" y="206"/>
                </a:lnTo>
                <a:lnTo>
                  <a:pt x="382" y="198"/>
                </a:lnTo>
                <a:lnTo>
                  <a:pt x="358" y="184"/>
                </a:lnTo>
                <a:lnTo>
                  <a:pt x="358" y="332"/>
                </a:lnTo>
                <a:lnTo>
                  <a:pt x="430" y="354"/>
                </a:lnTo>
                <a:lnTo>
                  <a:pt x="462" y="364"/>
                </a:lnTo>
                <a:lnTo>
                  <a:pt x="490" y="376"/>
                </a:lnTo>
                <a:lnTo>
                  <a:pt x="514" y="386"/>
                </a:lnTo>
                <a:lnTo>
                  <a:pt x="534" y="398"/>
                </a:lnTo>
                <a:lnTo>
                  <a:pt x="552" y="408"/>
                </a:lnTo>
                <a:lnTo>
                  <a:pt x="568" y="420"/>
                </a:lnTo>
                <a:lnTo>
                  <a:pt x="584" y="436"/>
                </a:lnTo>
                <a:lnTo>
                  <a:pt x="598" y="454"/>
                </a:lnTo>
                <a:lnTo>
                  <a:pt x="610" y="472"/>
                </a:lnTo>
                <a:lnTo>
                  <a:pt x="620" y="490"/>
                </a:lnTo>
                <a:lnTo>
                  <a:pt x="626" y="510"/>
                </a:lnTo>
                <a:lnTo>
                  <a:pt x="632" y="532"/>
                </a:lnTo>
                <a:lnTo>
                  <a:pt x="636" y="554"/>
                </a:lnTo>
                <a:lnTo>
                  <a:pt x="636" y="578"/>
                </a:lnTo>
                <a:lnTo>
                  <a:pt x="636" y="604"/>
                </a:lnTo>
                <a:lnTo>
                  <a:pt x="630" y="630"/>
                </a:lnTo>
                <a:lnTo>
                  <a:pt x="622" y="656"/>
                </a:lnTo>
                <a:lnTo>
                  <a:pt x="612" y="680"/>
                </a:lnTo>
                <a:lnTo>
                  <a:pt x="598" y="702"/>
                </a:lnTo>
                <a:lnTo>
                  <a:pt x="584" y="722"/>
                </a:lnTo>
                <a:lnTo>
                  <a:pt x="566" y="742"/>
                </a:lnTo>
                <a:lnTo>
                  <a:pt x="548" y="758"/>
                </a:lnTo>
                <a:lnTo>
                  <a:pt x="528" y="772"/>
                </a:lnTo>
                <a:lnTo>
                  <a:pt x="508" y="784"/>
                </a:lnTo>
                <a:lnTo>
                  <a:pt x="488" y="796"/>
                </a:lnTo>
                <a:lnTo>
                  <a:pt x="466" y="804"/>
                </a:lnTo>
                <a:lnTo>
                  <a:pt x="442" y="810"/>
                </a:lnTo>
                <a:lnTo>
                  <a:pt x="416" y="814"/>
                </a:lnTo>
                <a:lnTo>
                  <a:pt x="390" y="818"/>
                </a:lnTo>
                <a:lnTo>
                  <a:pt x="358" y="820"/>
                </a:lnTo>
                <a:lnTo>
                  <a:pt x="358" y="916"/>
                </a:lnTo>
                <a:lnTo>
                  <a:pt x="284" y="916"/>
                </a:lnTo>
                <a:lnTo>
                  <a:pt x="284" y="820"/>
                </a:lnTo>
                <a:lnTo>
                  <a:pt x="248" y="816"/>
                </a:lnTo>
                <a:lnTo>
                  <a:pt x="216" y="810"/>
                </a:lnTo>
                <a:lnTo>
                  <a:pt x="188" y="804"/>
                </a:lnTo>
                <a:lnTo>
                  <a:pt x="162" y="796"/>
                </a:lnTo>
                <a:lnTo>
                  <a:pt x="140" y="786"/>
                </a:lnTo>
                <a:lnTo>
                  <a:pt x="118" y="774"/>
                </a:lnTo>
                <a:lnTo>
                  <a:pt x="98" y="762"/>
                </a:lnTo>
                <a:lnTo>
                  <a:pt x="82" y="746"/>
                </a:lnTo>
                <a:lnTo>
                  <a:pt x="64" y="730"/>
                </a:lnTo>
                <a:lnTo>
                  <a:pt x="50" y="714"/>
                </a:lnTo>
                <a:lnTo>
                  <a:pt x="38" y="696"/>
                </a:lnTo>
                <a:lnTo>
                  <a:pt x="28" y="680"/>
                </a:lnTo>
                <a:lnTo>
                  <a:pt x="20" y="660"/>
                </a:lnTo>
                <a:lnTo>
                  <a:pt x="12" y="640"/>
                </a:lnTo>
                <a:lnTo>
                  <a:pt x="6" y="616"/>
                </a:lnTo>
                <a:lnTo>
                  <a:pt x="0" y="592"/>
                </a:lnTo>
                <a:lnTo>
                  <a:pt x="208" y="568"/>
                </a:lnTo>
                <a:lnTo>
                  <a:pt x="214" y="592"/>
                </a:lnTo>
                <a:lnTo>
                  <a:pt x="220" y="612"/>
                </a:lnTo>
                <a:lnTo>
                  <a:pt x="226" y="628"/>
                </a:lnTo>
                <a:lnTo>
                  <a:pt x="234" y="640"/>
                </a:lnTo>
                <a:lnTo>
                  <a:pt x="242" y="652"/>
                </a:lnTo>
                <a:lnTo>
                  <a:pt x="254" y="662"/>
                </a:lnTo>
                <a:lnTo>
                  <a:pt x="268" y="672"/>
                </a:lnTo>
                <a:lnTo>
                  <a:pt x="284" y="680"/>
                </a:lnTo>
                <a:lnTo>
                  <a:pt x="284" y="500"/>
                </a:lnTo>
                <a:lnTo>
                  <a:pt x="236" y="486"/>
                </a:lnTo>
                <a:lnTo>
                  <a:pt x="196" y="474"/>
                </a:lnTo>
                <a:lnTo>
                  <a:pt x="162" y="462"/>
                </a:lnTo>
                <a:lnTo>
                  <a:pt x="138" y="450"/>
                </a:lnTo>
                <a:lnTo>
                  <a:pt x="116" y="438"/>
                </a:lnTo>
                <a:lnTo>
                  <a:pt x="98" y="422"/>
                </a:lnTo>
                <a:lnTo>
                  <a:pt x="80" y="404"/>
                </a:lnTo>
                <a:lnTo>
                  <a:pt x="62" y="382"/>
                </a:lnTo>
                <a:lnTo>
                  <a:pt x="48" y="358"/>
                </a:lnTo>
                <a:lnTo>
                  <a:pt x="38" y="332"/>
                </a:lnTo>
                <a:lnTo>
                  <a:pt x="32" y="302"/>
                </a:lnTo>
                <a:lnTo>
                  <a:pt x="30" y="270"/>
                </a:lnTo>
                <a:lnTo>
                  <a:pt x="32" y="248"/>
                </a:lnTo>
                <a:lnTo>
                  <a:pt x="34" y="226"/>
                </a:lnTo>
                <a:lnTo>
                  <a:pt x="40" y="206"/>
                </a:lnTo>
                <a:lnTo>
                  <a:pt x="46" y="186"/>
                </a:lnTo>
                <a:lnTo>
                  <a:pt x="56" y="168"/>
                </a:lnTo>
                <a:lnTo>
                  <a:pt x="66" y="150"/>
                </a:lnTo>
                <a:lnTo>
                  <a:pt x="80" y="134"/>
                </a:lnTo>
                <a:lnTo>
                  <a:pt x="94" y="118"/>
                </a:lnTo>
                <a:lnTo>
                  <a:pt x="112" y="104"/>
                </a:lnTo>
                <a:lnTo>
                  <a:pt x="130" y="90"/>
                </a:lnTo>
                <a:lnTo>
                  <a:pt x="152" y="80"/>
                </a:lnTo>
                <a:lnTo>
                  <a:pt x="174" y="70"/>
                </a:lnTo>
                <a:lnTo>
                  <a:pt x="198" y="62"/>
                </a:lnTo>
                <a:lnTo>
                  <a:pt x="226" y="56"/>
                </a:lnTo>
                <a:lnTo>
                  <a:pt x="254" y="52"/>
                </a:lnTo>
                <a:lnTo>
                  <a:pt x="284" y="50"/>
                </a:lnTo>
                <a:lnTo>
                  <a:pt x="284" y="0"/>
                </a:lnTo>
                <a:lnTo>
                  <a:pt x="358" y="0"/>
                </a:lnTo>
                <a:lnTo>
                  <a:pt x="358" y="50"/>
                </a:lnTo>
                <a:lnTo>
                  <a:pt x="386" y="52"/>
                </a:lnTo>
                <a:lnTo>
                  <a:pt x="412" y="56"/>
                </a:lnTo>
                <a:lnTo>
                  <a:pt x="438" y="60"/>
                </a:lnTo>
                <a:lnTo>
                  <a:pt x="460" y="66"/>
                </a:lnTo>
                <a:lnTo>
                  <a:pt x="482" y="74"/>
                </a:lnTo>
                <a:lnTo>
                  <a:pt x="502" y="82"/>
                </a:lnTo>
                <a:lnTo>
                  <a:pt x="518" y="92"/>
                </a:lnTo>
                <a:lnTo>
                  <a:pt x="536" y="104"/>
                </a:lnTo>
                <a:lnTo>
                  <a:pt x="550" y="116"/>
                </a:lnTo>
                <a:lnTo>
                  <a:pt x="562" y="130"/>
                </a:lnTo>
                <a:lnTo>
                  <a:pt x="574" y="144"/>
                </a:lnTo>
                <a:lnTo>
                  <a:pt x="586" y="160"/>
                </a:lnTo>
                <a:lnTo>
                  <a:pt x="594" y="176"/>
                </a:lnTo>
                <a:lnTo>
                  <a:pt x="602" y="194"/>
                </a:lnTo>
                <a:lnTo>
                  <a:pt x="610" y="212"/>
                </a:lnTo>
                <a:lnTo>
                  <a:pt x="614" y="232"/>
                </a:lnTo>
                <a:close/>
                <a:moveTo>
                  <a:pt x="284" y="182"/>
                </a:moveTo>
                <a:lnTo>
                  <a:pt x="284" y="182"/>
                </a:lnTo>
                <a:lnTo>
                  <a:pt x="270" y="188"/>
                </a:lnTo>
                <a:lnTo>
                  <a:pt x="258" y="194"/>
                </a:lnTo>
                <a:lnTo>
                  <a:pt x="246" y="200"/>
                </a:lnTo>
                <a:lnTo>
                  <a:pt x="240" y="208"/>
                </a:lnTo>
                <a:lnTo>
                  <a:pt x="234" y="216"/>
                </a:lnTo>
                <a:lnTo>
                  <a:pt x="230" y="226"/>
                </a:lnTo>
                <a:lnTo>
                  <a:pt x="228" y="236"/>
                </a:lnTo>
                <a:lnTo>
                  <a:pt x="226" y="246"/>
                </a:lnTo>
                <a:lnTo>
                  <a:pt x="228" y="256"/>
                </a:lnTo>
                <a:lnTo>
                  <a:pt x="230" y="266"/>
                </a:lnTo>
                <a:lnTo>
                  <a:pt x="234" y="276"/>
                </a:lnTo>
                <a:lnTo>
                  <a:pt x="240" y="284"/>
                </a:lnTo>
                <a:lnTo>
                  <a:pt x="248" y="292"/>
                </a:lnTo>
                <a:lnTo>
                  <a:pt x="258" y="300"/>
                </a:lnTo>
                <a:lnTo>
                  <a:pt x="270" y="306"/>
                </a:lnTo>
                <a:lnTo>
                  <a:pt x="284" y="312"/>
                </a:lnTo>
                <a:lnTo>
                  <a:pt x="284" y="182"/>
                </a:lnTo>
                <a:close/>
                <a:moveTo>
                  <a:pt x="358" y="686"/>
                </a:moveTo>
                <a:lnTo>
                  <a:pt x="358" y="686"/>
                </a:lnTo>
                <a:lnTo>
                  <a:pt x="378" y="680"/>
                </a:lnTo>
                <a:lnTo>
                  <a:pt x="396" y="672"/>
                </a:lnTo>
                <a:lnTo>
                  <a:pt x="410" y="664"/>
                </a:lnTo>
                <a:lnTo>
                  <a:pt x="422" y="654"/>
                </a:lnTo>
                <a:lnTo>
                  <a:pt x="432" y="642"/>
                </a:lnTo>
                <a:lnTo>
                  <a:pt x="438" y="630"/>
                </a:lnTo>
                <a:lnTo>
                  <a:pt x="442" y="618"/>
                </a:lnTo>
                <a:lnTo>
                  <a:pt x="442" y="604"/>
                </a:lnTo>
                <a:lnTo>
                  <a:pt x="442" y="592"/>
                </a:lnTo>
                <a:lnTo>
                  <a:pt x="438" y="580"/>
                </a:lnTo>
                <a:lnTo>
                  <a:pt x="434" y="570"/>
                </a:lnTo>
                <a:lnTo>
                  <a:pt x="426" y="560"/>
                </a:lnTo>
                <a:lnTo>
                  <a:pt x="416" y="550"/>
                </a:lnTo>
                <a:lnTo>
                  <a:pt x="400" y="540"/>
                </a:lnTo>
                <a:lnTo>
                  <a:pt x="382" y="530"/>
                </a:lnTo>
                <a:lnTo>
                  <a:pt x="358" y="522"/>
                </a:lnTo>
                <a:lnTo>
                  <a:pt x="358" y="686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en-GB" sz="1800"/>
          </a:p>
        </p:txBody>
      </p:sp>
      <p:sp>
        <p:nvSpPr>
          <p:cNvPr id="181" name="Freeform 195">
            <a:extLst>
              <a:ext uri="{FF2B5EF4-FFF2-40B4-BE49-F238E27FC236}">
                <a16:creationId xmlns:a16="http://schemas.microsoft.com/office/drawing/2014/main" xmlns="" id="{88159765-17B4-45A5-AF38-2F7808B55FE8}"/>
              </a:ext>
            </a:extLst>
          </p:cNvPr>
          <p:cNvSpPr>
            <a:spLocks noEditPoints="1"/>
          </p:cNvSpPr>
          <p:nvPr/>
        </p:nvSpPr>
        <p:spPr bwMode="auto">
          <a:xfrm>
            <a:off x="5489850" y="5098219"/>
            <a:ext cx="89927" cy="216759"/>
          </a:xfrm>
          <a:custGeom>
            <a:avLst/>
            <a:gdLst>
              <a:gd name="T0" fmla="*/ 350010811 w 636"/>
              <a:gd name="T1" fmla="*/ 216073037 h 916"/>
              <a:gd name="T2" fmla="*/ 328548598 w 636"/>
              <a:gd name="T3" fmla="*/ 174837444 h 916"/>
              <a:gd name="T4" fmla="*/ 295528481 w 636"/>
              <a:gd name="T5" fmla="*/ 151746348 h 916"/>
              <a:gd name="T6" fmla="*/ 354964328 w 636"/>
              <a:gd name="T7" fmla="*/ 291945785 h 916"/>
              <a:gd name="T8" fmla="*/ 424306302 w 636"/>
              <a:gd name="T9" fmla="*/ 318336128 h 916"/>
              <a:gd name="T10" fmla="*/ 468882506 w 636"/>
              <a:gd name="T11" fmla="*/ 346376549 h 916"/>
              <a:gd name="T12" fmla="*/ 493647480 w 636"/>
              <a:gd name="T13" fmla="*/ 374416062 h 916"/>
              <a:gd name="T14" fmla="*/ 516761471 w 636"/>
              <a:gd name="T15" fmla="*/ 420600071 h 916"/>
              <a:gd name="T16" fmla="*/ 525016728 w 636"/>
              <a:gd name="T17" fmla="*/ 476680118 h 916"/>
              <a:gd name="T18" fmla="*/ 520064119 w 636"/>
              <a:gd name="T19" fmla="*/ 519564880 h 916"/>
              <a:gd name="T20" fmla="*/ 505204476 w 636"/>
              <a:gd name="T21" fmla="*/ 560800473 h 916"/>
              <a:gd name="T22" fmla="*/ 467231636 w 636"/>
              <a:gd name="T23" fmla="*/ 611931991 h 916"/>
              <a:gd name="T24" fmla="*/ 435863297 w 636"/>
              <a:gd name="T25" fmla="*/ 636673164 h 916"/>
              <a:gd name="T26" fmla="*/ 384681798 w 636"/>
              <a:gd name="T27" fmla="*/ 663063508 h 916"/>
              <a:gd name="T28" fmla="*/ 343407333 w 636"/>
              <a:gd name="T29" fmla="*/ 671310263 h 916"/>
              <a:gd name="T30" fmla="*/ 295528481 w 636"/>
              <a:gd name="T31" fmla="*/ 755430618 h 916"/>
              <a:gd name="T32" fmla="*/ 234441707 w 636"/>
              <a:gd name="T33" fmla="*/ 676258680 h 916"/>
              <a:gd name="T34" fmla="*/ 155193608 w 636"/>
              <a:gd name="T35" fmla="*/ 663063508 h 916"/>
              <a:gd name="T36" fmla="*/ 115569984 w 636"/>
              <a:gd name="T37" fmla="*/ 648219167 h 916"/>
              <a:gd name="T38" fmla="*/ 67691132 w 636"/>
              <a:gd name="T39" fmla="*/ 615230329 h 916"/>
              <a:gd name="T40" fmla="*/ 41274479 w 636"/>
              <a:gd name="T41" fmla="*/ 588839986 h 916"/>
              <a:gd name="T42" fmla="*/ 23113998 w 636"/>
              <a:gd name="T43" fmla="*/ 560800473 h 916"/>
              <a:gd name="T44" fmla="*/ 4952610 w 636"/>
              <a:gd name="T45" fmla="*/ 508018878 h 916"/>
              <a:gd name="T46" fmla="*/ 171703212 w 636"/>
              <a:gd name="T47" fmla="*/ 468433250 h 916"/>
              <a:gd name="T48" fmla="*/ 186562855 w 636"/>
              <a:gd name="T49" fmla="*/ 517915711 h 916"/>
              <a:gd name="T50" fmla="*/ 199770721 w 636"/>
              <a:gd name="T51" fmla="*/ 537708469 h 916"/>
              <a:gd name="T52" fmla="*/ 234441707 w 636"/>
              <a:gd name="T53" fmla="*/ 560800473 h 916"/>
              <a:gd name="T54" fmla="*/ 194817203 w 636"/>
              <a:gd name="T55" fmla="*/ 400807314 h 916"/>
              <a:gd name="T56" fmla="*/ 113919114 w 636"/>
              <a:gd name="T57" fmla="*/ 371117723 h 916"/>
              <a:gd name="T58" fmla="*/ 80898997 w 636"/>
              <a:gd name="T59" fmla="*/ 348025719 h 916"/>
              <a:gd name="T60" fmla="*/ 51180605 w 636"/>
              <a:gd name="T61" fmla="*/ 315037789 h 916"/>
              <a:gd name="T62" fmla="*/ 26415737 w 636"/>
              <a:gd name="T63" fmla="*/ 249061023 h 916"/>
              <a:gd name="T64" fmla="*/ 26415737 w 636"/>
              <a:gd name="T65" fmla="*/ 204527034 h 916"/>
              <a:gd name="T66" fmla="*/ 37972740 w 636"/>
              <a:gd name="T67" fmla="*/ 153395517 h 916"/>
              <a:gd name="T68" fmla="*/ 66040263 w 636"/>
              <a:gd name="T69" fmla="*/ 110510727 h 916"/>
              <a:gd name="T70" fmla="*/ 92455993 w 636"/>
              <a:gd name="T71" fmla="*/ 85769553 h 916"/>
              <a:gd name="T72" fmla="*/ 143636612 w 636"/>
              <a:gd name="T73" fmla="*/ 57729117 h 916"/>
              <a:gd name="T74" fmla="*/ 209676847 w 636"/>
              <a:gd name="T75" fmla="*/ 42884776 h 916"/>
              <a:gd name="T76" fmla="*/ 295528481 w 636"/>
              <a:gd name="T77" fmla="*/ 0 h 916"/>
              <a:gd name="T78" fmla="*/ 318642472 w 636"/>
              <a:gd name="T79" fmla="*/ 42884776 h 916"/>
              <a:gd name="T80" fmla="*/ 379729189 w 636"/>
              <a:gd name="T81" fmla="*/ 54430779 h 916"/>
              <a:gd name="T82" fmla="*/ 427608041 w 636"/>
              <a:gd name="T83" fmla="*/ 75872720 h 916"/>
              <a:gd name="T84" fmla="*/ 454023771 w 636"/>
              <a:gd name="T85" fmla="*/ 95665477 h 916"/>
              <a:gd name="T86" fmla="*/ 483742263 w 636"/>
              <a:gd name="T87" fmla="*/ 131952682 h 916"/>
              <a:gd name="T88" fmla="*/ 503553606 w 636"/>
              <a:gd name="T89" fmla="*/ 174837444 h 916"/>
              <a:gd name="T90" fmla="*/ 234441707 w 636"/>
              <a:gd name="T91" fmla="*/ 150096270 h 916"/>
              <a:gd name="T92" fmla="*/ 212978586 w 636"/>
              <a:gd name="T93" fmla="*/ 159993103 h 916"/>
              <a:gd name="T94" fmla="*/ 198119851 w 636"/>
              <a:gd name="T95" fmla="*/ 171539105 h 916"/>
              <a:gd name="T96" fmla="*/ 188213725 w 636"/>
              <a:gd name="T97" fmla="*/ 194630202 h 916"/>
              <a:gd name="T98" fmla="*/ 188213725 w 636"/>
              <a:gd name="T99" fmla="*/ 211124620 h 916"/>
              <a:gd name="T100" fmla="*/ 198119851 w 636"/>
              <a:gd name="T101" fmla="*/ 234216625 h 916"/>
              <a:gd name="T102" fmla="*/ 212978586 w 636"/>
              <a:gd name="T103" fmla="*/ 247411853 h 916"/>
              <a:gd name="T104" fmla="*/ 234441707 w 636"/>
              <a:gd name="T105" fmla="*/ 150096270 h 916"/>
              <a:gd name="T106" fmla="*/ 312038085 w 636"/>
              <a:gd name="T107" fmla="*/ 560800473 h 916"/>
              <a:gd name="T108" fmla="*/ 348359941 w 636"/>
              <a:gd name="T109" fmla="*/ 539357638 h 916"/>
              <a:gd name="T110" fmla="*/ 361567807 w 636"/>
              <a:gd name="T111" fmla="*/ 519564880 h 916"/>
              <a:gd name="T112" fmla="*/ 364870454 w 636"/>
              <a:gd name="T113" fmla="*/ 498122953 h 916"/>
              <a:gd name="T114" fmla="*/ 358266067 w 636"/>
              <a:gd name="T115" fmla="*/ 470082419 h 916"/>
              <a:gd name="T116" fmla="*/ 343407333 w 636"/>
              <a:gd name="T117" fmla="*/ 453588000 h 916"/>
              <a:gd name="T118" fmla="*/ 295528481 w 636"/>
              <a:gd name="T119" fmla="*/ 430496904 h 91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636"/>
              <a:gd name="T181" fmla="*/ 0 h 916"/>
              <a:gd name="T182" fmla="*/ 636 w 636"/>
              <a:gd name="T183" fmla="*/ 916 h 91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636" h="916">
                <a:moveTo>
                  <a:pt x="614" y="232"/>
                </a:moveTo>
                <a:lnTo>
                  <a:pt x="424" y="262"/>
                </a:lnTo>
                <a:lnTo>
                  <a:pt x="410" y="232"/>
                </a:lnTo>
                <a:lnTo>
                  <a:pt x="398" y="212"/>
                </a:lnTo>
                <a:lnTo>
                  <a:pt x="392" y="206"/>
                </a:lnTo>
                <a:lnTo>
                  <a:pt x="382" y="198"/>
                </a:lnTo>
                <a:lnTo>
                  <a:pt x="358" y="184"/>
                </a:lnTo>
                <a:lnTo>
                  <a:pt x="358" y="332"/>
                </a:lnTo>
                <a:lnTo>
                  <a:pt x="430" y="354"/>
                </a:lnTo>
                <a:lnTo>
                  <a:pt x="462" y="364"/>
                </a:lnTo>
                <a:lnTo>
                  <a:pt x="490" y="376"/>
                </a:lnTo>
                <a:lnTo>
                  <a:pt x="514" y="386"/>
                </a:lnTo>
                <a:lnTo>
                  <a:pt x="534" y="398"/>
                </a:lnTo>
                <a:lnTo>
                  <a:pt x="552" y="408"/>
                </a:lnTo>
                <a:lnTo>
                  <a:pt x="568" y="420"/>
                </a:lnTo>
                <a:lnTo>
                  <a:pt x="584" y="436"/>
                </a:lnTo>
                <a:lnTo>
                  <a:pt x="598" y="454"/>
                </a:lnTo>
                <a:lnTo>
                  <a:pt x="610" y="472"/>
                </a:lnTo>
                <a:lnTo>
                  <a:pt x="620" y="490"/>
                </a:lnTo>
                <a:lnTo>
                  <a:pt x="626" y="510"/>
                </a:lnTo>
                <a:lnTo>
                  <a:pt x="632" y="532"/>
                </a:lnTo>
                <a:lnTo>
                  <a:pt x="636" y="554"/>
                </a:lnTo>
                <a:lnTo>
                  <a:pt x="636" y="578"/>
                </a:lnTo>
                <a:lnTo>
                  <a:pt x="636" y="604"/>
                </a:lnTo>
                <a:lnTo>
                  <a:pt x="630" y="630"/>
                </a:lnTo>
                <a:lnTo>
                  <a:pt x="622" y="656"/>
                </a:lnTo>
                <a:lnTo>
                  <a:pt x="612" y="680"/>
                </a:lnTo>
                <a:lnTo>
                  <a:pt x="598" y="702"/>
                </a:lnTo>
                <a:lnTo>
                  <a:pt x="584" y="722"/>
                </a:lnTo>
                <a:lnTo>
                  <a:pt x="566" y="742"/>
                </a:lnTo>
                <a:lnTo>
                  <a:pt x="548" y="758"/>
                </a:lnTo>
                <a:lnTo>
                  <a:pt x="528" y="772"/>
                </a:lnTo>
                <a:lnTo>
                  <a:pt x="508" y="784"/>
                </a:lnTo>
                <a:lnTo>
                  <a:pt x="488" y="796"/>
                </a:lnTo>
                <a:lnTo>
                  <a:pt x="466" y="804"/>
                </a:lnTo>
                <a:lnTo>
                  <a:pt x="442" y="810"/>
                </a:lnTo>
                <a:lnTo>
                  <a:pt x="416" y="814"/>
                </a:lnTo>
                <a:lnTo>
                  <a:pt x="390" y="818"/>
                </a:lnTo>
                <a:lnTo>
                  <a:pt x="358" y="820"/>
                </a:lnTo>
                <a:lnTo>
                  <a:pt x="358" y="916"/>
                </a:lnTo>
                <a:lnTo>
                  <a:pt x="284" y="916"/>
                </a:lnTo>
                <a:lnTo>
                  <a:pt x="284" y="820"/>
                </a:lnTo>
                <a:lnTo>
                  <a:pt x="248" y="816"/>
                </a:lnTo>
                <a:lnTo>
                  <a:pt x="216" y="810"/>
                </a:lnTo>
                <a:lnTo>
                  <a:pt x="188" y="804"/>
                </a:lnTo>
                <a:lnTo>
                  <a:pt x="162" y="796"/>
                </a:lnTo>
                <a:lnTo>
                  <a:pt x="140" y="786"/>
                </a:lnTo>
                <a:lnTo>
                  <a:pt x="118" y="774"/>
                </a:lnTo>
                <a:lnTo>
                  <a:pt x="98" y="762"/>
                </a:lnTo>
                <a:lnTo>
                  <a:pt x="82" y="746"/>
                </a:lnTo>
                <a:lnTo>
                  <a:pt x="64" y="730"/>
                </a:lnTo>
                <a:lnTo>
                  <a:pt x="50" y="714"/>
                </a:lnTo>
                <a:lnTo>
                  <a:pt x="38" y="696"/>
                </a:lnTo>
                <a:lnTo>
                  <a:pt x="28" y="680"/>
                </a:lnTo>
                <a:lnTo>
                  <a:pt x="20" y="660"/>
                </a:lnTo>
                <a:lnTo>
                  <a:pt x="12" y="640"/>
                </a:lnTo>
                <a:lnTo>
                  <a:pt x="6" y="616"/>
                </a:lnTo>
                <a:lnTo>
                  <a:pt x="0" y="592"/>
                </a:lnTo>
                <a:lnTo>
                  <a:pt x="208" y="568"/>
                </a:lnTo>
                <a:lnTo>
                  <a:pt x="214" y="592"/>
                </a:lnTo>
                <a:lnTo>
                  <a:pt x="220" y="612"/>
                </a:lnTo>
                <a:lnTo>
                  <a:pt x="226" y="628"/>
                </a:lnTo>
                <a:lnTo>
                  <a:pt x="234" y="640"/>
                </a:lnTo>
                <a:lnTo>
                  <a:pt x="242" y="652"/>
                </a:lnTo>
                <a:lnTo>
                  <a:pt x="254" y="662"/>
                </a:lnTo>
                <a:lnTo>
                  <a:pt x="268" y="672"/>
                </a:lnTo>
                <a:lnTo>
                  <a:pt x="284" y="680"/>
                </a:lnTo>
                <a:lnTo>
                  <a:pt x="284" y="500"/>
                </a:lnTo>
                <a:lnTo>
                  <a:pt x="236" y="486"/>
                </a:lnTo>
                <a:lnTo>
                  <a:pt x="196" y="474"/>
                </a:lnTo>
                <a:lnTo>
                  <a:pt x="162" y="462"/>
                </a:lnTo>
                <a:lnTo>
                  <a:pt x="138" y="450"/>
                </a:lnTo>
                <a:lnTo>
                  <a:pt x="116" y="438"/>
                </a:lnTo>
                <a:lnTo>
                  <a:pt x="98" y="422"/>
                </a:lnTo>
                <a:lnTo>
                  <a:pt x="80" y="404"/>
                </a:lnTo>
                <a:lnTo>
                  <a:pt x="62" y="382"/>
                </a:lnTo>
                <a:lnTo>
                  <a:pt x="48" y="358"/>
                </a:lnTo>
                <a:lnTo>
                  <a:pt x="38" y="332"/>
                </a:lnTo>
                <a:lnTo>
                  <a:pt x="32" y="302"/>
                </a:lnTo>
                <a:lnTo>
                  <a:pt x="30" y="270"/>
                </a:lnTo>
                <a:lnTo>
                  <a:pt x="32" y="248"/>
                </a:lnTo>
                <a:lnTo>
                  <a:pt x="34" y="226"/>
                </a:lnTo>
                <a:lnTo>
                  <a:pt x="40" y="206"/>
                </a:lnTo>
                <a:lnTo>
                  <a:pt x="46" y="186"/>
                </a:lnTo>
                <a:lnTo>
                  <a:pt x="56" y="168"/>
                </a:lnTo>
                <a:lnTo>
                  <a:pt x="66" y="150"/>
                </a:lnTo>
                <a:lnTo>
                  <a:pt x="80" y="134"/>
                </a:lnTo>
                <a:lnTo>
                  <a:pt x="94" y="118"/>
                </a:lnTo>
                <a:lnTo>
                  <a:pt x="112" y="104"/>
                </a:lnTo>
                <a:lnTo>
                  <a:pt x="130" y="90"/>
                </a:lnTo>
                <a:lnTo>
                  <a:pt x="152" y="80"/>
                </a:lnTo>
                <a:lnTo>
                  <a:pt x="174" y="70"/>
                </a:lnTo>
                <a:lnTo>
                  <a:pt x="198" y="62"/>
                </a:lnTo>
                <a:lnTo>
                  <a:pt x="226" y="56"/>
                </a:lnTo>
                <a:lnTo>
                  <a:pt x="254" y="52"/>
                </a:lnTo>
                <a:lnTo>
                  <a:pt x="284" y="50"/>
                </a:lnTo>
                <a:lnTo>
                  <a:pt x="284" y="0"/>
                </a:lnTo>
                <a:lnTo>
                  <a:pt x="358" y="0"/>
                </a:lnTo>
                <a:lnTo>
                  <a:pt x="358" y="50"/>
                </a:lnTo>
                <a:lnTo>
                  <a:pt x="386" y="52"/>
                </a:lnTo>
                <a:lnTo>
                  <a:pt x="412" y="56"/>
                </a:lnTo>
                <a:lnTo>
                  <a:pt x="438" y="60"/>
                </a:lnTo>
                <a:lnTo>
                  <a:pt x="460" y="66"/>
                </a:lnTo>
                <a:lnTo>
                  <a:pt x="482" y="74"/>
                </a:lnTo>
                <a:lnTo>
                  <a:pt x="502" y="82"/>
                </a:lnTo>
                <a:lnTo>
                  <a:pt x="518" y="92"/>
                </a:lnTo>
                <a:lnTo>
                  <a:pt x="536" y="104"/>
                </a:lnTo>
                <a:lnTo>
                  <a:pt x="550" y="116"/>
                </a:lnTo>
                <a:lnTo>
                  <a:pt x="562" y="130"/>
                </a:lnTo>
                <a:lnTo>
                  <a:pt x="574" y="144"/>
                </a:lnTo>
                <a:lnTo>
                  <a:pt x="586" y="160"/>
                </a:lnTo>
                <a:lnTo>
                  <a:pt x="594" y="176"/>
                </a:lnTo>
                <a:lnTo>
                  <a:pt x="602" y="194"/>
                </a:lnTo>
                <a:lnTo>
                  <a:pt x="610" y="212"/>
                </a:lnTo>
                <a:lnTo>
                  <a:pt x="614" y="232"/>
                </a:lnTo>
                <a:close/>
                <a:moveTo>
                  <a:pt x="284" y="182"/>
                </a:moveTo>
                <a:lnTo>
                  <a:pt x="284" y="182"/>
                </a:lnTo>
                <a:lnTo>
                  <a:pt x="270" y="188"/>
                </a:lnTo>
                <a:lnTo>
                  <a:pt x="258" y="194"/>
                </a:lnTo>
                <a:lnTo>
                  <a:pt x="246" y="200"/>
                </a:lnTo>
                <a:lnTo>
                  <a:pt x="240" y="208"/>
                </a:lnTo>
                <a:lnTo>
                  <a:pt x="234" y="216"/>
                </a:lnTo>
                <a:lnTo>
                  <a:pt x="230" y="226"/>
                </a:lnTo>
                <a:lnTo>
                  <a:pt x="228" y="236"/>
                </a:lnTo>
                <a:lnTo>
                  <a:pt x="226" y="246"/>
                </a:lnTo>
                <a:lnTo>
                  <a:pt x="228" y="256"/>
                </a:lnTo>
                <a:lnTo>
                  <a:pt x="230" y="266"/>
                </a:lnTo>
                <a:lnTo>
                  <a:pt x="234" y="276"/>
                </a:lnTo>
                <a:lnTo>
                  <a:pt x="240" y="284"/>
                </a:lnTo>
                <a:lnTo>
                  <a:pt x="248" y="292"/>
                </a:lnTo>
                <a:lnTo>
                  <a:pt x="258" y="300"/>
                </a:lnTo>
                <a:lnTo>
                  <a:pt x="270" y="306"/>
                </a:lnTo>
                <a:lnTo>
                  <a:pt x="284" y="312"/>
                </a:lnTo>
                <a:lnTo>
                  <a:pt x="284" y="182"/>
                </a:lnTo>
                <a:close/>
                <a:moveTo>
                  <a:pt x="358" y="686"/>
                </a:moveTo>
                <a:lnTo>
                  <a:pt x="358" y="686"/>
                </a:lnTo>
                <a:lnTo>
                  <a:pt x="378" y="680"/>
                </a:lnTo>
                <a:lnTo>
                  <a:pt x="396" y="672"/>
                </a:lnTo>
                <a:lnTo>
                  <a:pt x="410" y="664"/>
                </a:lnTo>
                <a:lnTo>
                  <a:pt x="422" y="654"/>
                </a:lnTo>
                <a:lnTo>
                  <a:pt x="432" y="642"/>
                </a:lnTo>
                <a:lnTo>
                  <a:pt x="438" y="630"/>
                </a:lnTo>
                <a:lnTo>
                  <a:pt x="442" y="618"/>
                </a:lnTo>
                <a:lnTo>
                  <a:pt x="442" y="604"/>
                </a:lnTo>
                <a:lnTo>
                  <a:pt x="442" y="592"/>
                </a:lnTo>
                <a:lnTo>
                  <a:pt x="438" y="580"/>
                </a:lnTo>
                <a:lnTo>
                  <a:pt x="434" y="570"/>
                </a:lnTo>
                <a:lnTo>
                  <a:pt x="426" y="560"/>
                </a:lnTo>
                <a:lnTo>
                  <a:pt x="416" y="550"/>
                </a:lnTo>
                <a:lnTo>
                  <a:pt x="400" y="540"/>
                </a:lnTo>
                <a:lnTo>
                  <a:pt x="382" y="530"/>
                </a:lnTo>
                <a:lnTo>
                  <a:pt x="358" y="522"/>
                </a:lnTo>
                <a:lnTo>
                  <a:pt x="358" y="686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en-GB" sz="1800"/>
          </a:p>
        </p:txBody>
      </p:sp>
      <p:sp>
        <p:nvSpPr>
          <p:cNvPr id="182" name="Arrow: Bent 181">
            <a:extLst>
              <a:ext uri="{FF2B5EF4-FFF2-40B4-BE49-F238E27FC236}">
                <a16:creationId xmlns:a16="http://schemas.microsoft.com/office/drawing/2014/main" xmlns="" id="{87F473F8-2018-4F32-93F9-2CFA8A100062}"/>
              </a:ext>
            </a:extLst>
          </p:cNvPr>
          <p:cNvSpPr/>
          <p:nvPr/>
        </p:nvSpPr>
        <p:spPr>
          <a:xfrm>
            <a:off x="3446971" y="2820945"/>
            <a:ext cx="129839" cy="1035029"/>
          </a:xfrm>
          <a:prstGeom prst="ben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xmlns="" id="{3BA8AE38-9A6E-4695-8C82-7476D7139B70}"/>
              </a:ext>
            </a:extLst>
          </p:cNvPr>
          <p:cNvCxnSpPr>
            <a:cxnSpLocks/>
          </p:cNvCxnSpPr>
          <p:nvPr/>
        </p:nvCxnSpPr>
        <p:spPr>
          <a:xfrm>
            <a:off x="2076634" y="2339379"/>
            <a:ext cx="1040564" cy="2442893"/>
          </a:xfrm>
          <a:prstGeom prst="line">
            <a:avLst/>
          </a:prstGeom>
          <a:ln>
            <a:solidFill>
              <a:srgbClr val="D5842B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xmlns="" id="{B46951AA-5C2B-4AB4-897A-0A4EB7E83236}"/>
              </a:ext>
            </a:extLst>
          </p:cNvPr>
          <p:cNvCxnSpPr>
            <a:cxnSpLocks/>
            <a:endCxn id="104" idx="0"/>
          </p:cNvCxnSpPr>
          <p:nvPr/>
        </p:nvCxnSpPr>
        <p:spPr>
          <a:xfrm>
            <a:off x="2163601" y="2260174"/>
            <a:ext cx="3139595" cy="3130049"/>
          </a:xfrm>
          <a:prstGeom prst="line">
            <a:avLst/>
          </a:prstGeom>
          <a:ln>
            <a:solidFill>
              <a:srgbClr val="D5842B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>
            <a:extLst>
              <a:ext uri="{FF2B5EF4-FFF2-40B4-BE49-F238E27FC236}">
                <a16:creationId xmlns:a16="http://schemas.microsoft.com/office/drawing/2014/main" xmlns="" id="{4EC09EAB-8351-4AED-937D-17E8A02829AE}"/>
              </a:ext>
            </a:extLst>
          </p:cNvPr>
          <p:cNvCxnSpPr>
            <a:cxnSpLocks/>
          </p:cNvCxnSpPr>
          <p:nvPr/>
        </p:nvCxnSpPr>
        <p:spPr>
          <a:xfrm>
            <a:off x="2229965" y="2202276"/>
            <a:ext cx="3942432" cy="2335427"/>
          </a:xfrm>
          <a:prstGeom prst="line">
            <a:avLst/>
          </a:prstGeom>
          <a:ln>
            <a:solidFill>
              <a:srgbClr val="D5842B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08615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 animBg="1"/>
      <p:bldP spid="138" grpId="0" animBg="1"/>
      <p:bldP spid="139" grpId="0" animBg="1"/>
      <p:bldP spid="140" grpId="0" animBg="1"/>
      <p:bldP spid="160" grpId="0" animBg="1"/>
      <p:bldP spid="180" grpId="0" animBg="1"/>
      <p:bldP spid="181" grpId="0" animBg="1"/>
      <p:bldP spid="18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03" y="486439"/>
            <a:ext cx="8903253" cy="800121"/>
          </a:xfrm>
        </p:spPr>
        <p:txBody>
          <a:bodyPr/>
          <a:lstStyle/>
          <a:p>
            <a:pPr algn="ctr"/>
            <a:r>
              <a:rPr lang="en-US" sz="2800" b="1" dirty="0"/>
              <a:t>Evolving the role of the PCAOB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049" y="1386768"/>
            <a:ext cx="8520960" cy="472242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PCAOB oversees audit firms to ensure audits are conducted in accordance with GAAS 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Seeks to improve their inspection process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Expected to enhance efficiency by relying on technology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New role for PCAOB as an active node on </a:t>
            </a:r>
            <a:r>
              <a:rPr lang="en-US"/>
              <a:t>the audit blockchain </a:t>
            </a:r>
            <a:r>
              <a:rPr lang="en-US" dirty="0"/>
              <a:t>to </a:t>
            </a:r>
            <a:r>
              <a:rPr lang="en-US" b="1" dirty="0"/>
              <a:t>validate</a:t>
            </a:r>
            <a:r>
              <a:rPr lang="en-US" dirty="0"/>
              <a:t> smart audit procedures and </a:t>
            </a:r>
            <a:r>
              <a:rPr lang="en-US" b="1" dirty="0"/>
              <a:t>review</a:t>
            </a:r>
            <a:r>
              <a:rPr lang="en-US" dirty="0"/>
              <a:t> their results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Issues such as the performance of inadequate audit procedures can be mitigated</a:t>
            </a: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endParaRPr lang="en-US" b="1" dirty="0"/>
          </a:p>
          <a:p>
            <a:pPr marL="857229" lvl="1" indent="-457189">
              <a:buFont typeface="Arial" panose="020B0604020202020204" pitchFamily="34" charset="0"/>
              <a:buChar char="•"/>
            </a:pP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xmlns="" val="4196208174"/>
      </p:ext>
    </p:extLst>
  </p:cSld>
  <p:clrMapOvr>
    <a:masterClrMapping/>
  </p:clrMapOvr>
</p:sld>
</file>

<file path=ppt/theme/theme1.xml><?xml version="1.0" encoding="utf-8"?>
<a:theme xmlns:a="http://schemas.openxmlformats.org/drawingml/2006/main" name="R250_template">
  <a:themeElements>
    <a:clrScheme name="RU_Template_Verdana_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U_Template_Verdana_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spcFirstLastPara="0" vert="horz" wrap="square" lIns="139585" tIns="139585" rIns="139585" bIns="139585" numCol="1" spcCol="1270" anchor="ctr" anchorCtr="0">
        <a:noAutofit/>
      </a:bodyPr>
      <a:lstStyle>
        <a:defPPr marL="0" indent="0" algn="ctr" defTabSz="488950">
          <a:lnSpc>
            <a:spcPct val="90000"/>
          </a:lnSpc>
          <a:spcBef>
            <a:spcPct val="0"/>
          </a:spcBef>
          <a:spcAft>
            <a:spcPct val="35000"/>
          </a:spcAft>
          <a:buNone/>
          <a:defRPr sz="1100" kern="1200" dirty="0" smtClean="0"/>
        </a:defPPr>
      </a:lstStyle>
      <a:style>
        <a:lnRef idx="2">
          <a:schemeClr val="lt1">
            <a:hueOff val="0"/>
            <a:satOff val="0"/>
            <a:lumOff val="0"/>
            <a:alphaOff val="0"/>
          </a:schemeClr>
        </a:lnRef>
        <a:fillRef idx="1">
          <a:schemeClr val="accent2">
            <a:hueOff val="0"/>
            <a:satOff val="0"/>
            <a:lumOff val="0"/>
            <a:alphaOff val="0"/>
          </a:schemeClr>
        </a:fillRef>
        <a:effectRef idx="0">
          <a:schemeClr val="accent2">
            <a:hueOff val="0"/>
            <a:satOff val="0"/>
            <a:lumOff val="0"/>
            <a:alphaOff val="0"/>
          </a:schemeClr>
        </a:effectRef>
        <a:fontRef idx="minor">
          <a:schemeClr val="lt1"/>
        </a:fontRef>
      </a:style>
    </a:spDef>
  </a:objectDefaults>
  <a:extraClrSchemeLst>
    <a:extraClrScheme>
      <a:clrScheme name="RU_Template_Verdana_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70578</TotalTime>
  <Words>706</Words>
  <Application>Microsoft Office PowerPoint</Application>
  <PresentationFormat>Presentación en pantalla (4:3)</PresentationFormat>
  <Paragraphs>145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R250_template</vt:lpstr>
      <vt:lpstr>Reengineering the Audit with Blockchain and Smart Contracts </vt:lpstr>
      <vt:lpstr>Why blockchain for auditing?</vt:lpstr>
      <vt:lpstr>Introduction</vt:lpstr>
      <vt:lpstr>Objectives</vt:lpstr>
      <vt:lpstr>Motivation</vt:lpstr>
      <vt:lpstr>Blockchain can Improve the Reliability of Internal and External Audit Evidence</vt:lpstr>
      <vt:lpstr>Blockchain Audit Evidence and Smart Audit Procedures can Improve Audit Quality and Reporting</vt:lpstr>
      <vt:lpstr>Diapositiva 8</vt:lpstr>
      <vt:lpstr>Evolving the role of the PCAOB</vt:lpstr>
      <vt:lpstr>Holistic Audit Approach for Revenue</vt:lpstr>
      <vt:lpstr>Issues and Future Research</vt:lpstr>
      <vt:lpstr>Contributions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Accounting Theory II</dc:title>
  <dc:creator>Andrea Rozario</dc:creator>
  <cp:lastModifiedBy>Usuario de Windows</cp:lastModifiedBy>
  <cp:revision>2152</cp:revision>
  <cp:lastPrinted>2019-03-07T16:15:31Z</cp:lastPrinted>
  <dcterms:created xsi:type="dcterms:W3CDTF">2016-11-05T16:10:40Z</dcterms:created>
  <dcterms:modified xsi:type="dcterms:W3CDTF">2019-03-15T13:30:49Z</dcterms:modified>
</cp:coreProperties>
</file>